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265" r:id="rId5"/>
    <p:sldId id="308" r:id="rId6"/>
    <p:sldId id="309" r:id="rId7"/>
    <p:sldId id="310" r:id="rId8"/>
    <p:sldId id="330" r:id="rId9"/>
    <p:sldId id="331" r:id="rId10"/>
    <p:sldId id="332" r:id="rId11"/>
    <p:sldId id="333" r:id="rId12"/>
    <p:sldId id="334" r:id="rId13"/>
    <p:sldId id="335" r:id="rId14"/>
    <p:sldId id="373" r:id="rId15"/>
    <p:sldId id="336" r:id="rId16"/>
    <p:sldId id="363" r:id="rId17"/>
    <p:sldId id="364" r:id="rId18"/>
    <p:sldId id="311" r:id="rId19"/>
    <p:sldId id="329" r:id="rId20"/>
    <p:sldId id="337" r:id="rId21"/>
    <p:sldId id="338" r:id="rId22"/>
    <p:sldId id="339" r:id="rId23"/>
    <p:sldId id="340" r:id="rId24"/>
    <p:sldId id="341" r:id="rId25"/>
    <p:sldId id="342" r:id="rId26"/>
    <p:sldId id="343" r:id="rId27"/>
    <p:sldId id="356" r:id="rId28"/>
    <p:sldId id="344" r:id="rId29"/>
    <p:sldId id="375" r:id="rId30"/>
    <p:sldId id="345" r:id="rId31"/>
    <p:sldId id="346" r:id="rId32"/>
    <p:sldId id="347" r:id="rId33"/>
    <p:sldId id="358" r:id="rId34"/>
    <p:sldId id="357" r:id="rId35"/>
    <p:sldId id="359" r:id="rId36"/>
    <p:sldId id="348" r:id="rId37"/>
    <p:sldId id="349" r:id="rId38"/>
    <p:sldId id="350" r:id="rId39"/>
    <p:sldId id="351" r:id="rId40"/>
    <p:sldId id="376" r:id="rId41"/>
    <p:sldId id="352" r:id="rId42"/>
    <p:sldId id="353" r:id="rId43"/>
    <p:sldId id="354" r:id="rId44"/>
    <p:sldId id="355" r:id="rId45"/>
    <p:sldId id="374" r:id="rId46"/>
    <p:sldId id="371" r:id="rId47"/>
    <p:sldId id="324" r:id="rId48"/>
    <p:sldId id="362" r:id="rId49"/>
    <p:sldId id="360" r:id="rId50"/>
    <p:sldId id="366" r:id="rId51"/>
    <p:sldId id="368" r:id="rId52"/>
    <p:sldId id="369" r:id="rId53"/>
    <p:sldId id="316" r:id="rId54"/>
  </p:sldIdLst>
  <p:sldSz cx="12188825" cy="6858000"/>
  <p:notesSz cx="6858000" cy="9144000"/>
  <p:custDataLst>
    <p:tags r:id="rId57"/>
  </p:custDataLst>
  <p:defaultTextStyle>
    <a:defPPr rtl="0">
      <a:defRPr lang="hr-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trokut.eu" initials="m" lastIdx="2" clrIdx="0">
    <p:extLst>
      <p:ext uri="{19B8F6BF-5375-455C-9EA6-DF929625EA0E}">
        <p15:presenceInfo xmlns:p15="http://schemas.microsoft.com/office/powerpoint/2012/main" userId="23620bb271144e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26E"/>
    <a:srgbClr val="06325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rednji stil 2 - Isticanj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Tamni stil 1 - Isticanj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Tamni stil 1 - Isticanj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Tamni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Tamni stil 1 - Isticanj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Tamni stil 1 - Isticanje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559" autoAdjust="0"/>
  </p:normalViewPr>
  <p:slideViewPr>
    <p:cSldViewPr showGuides="1">
      <p:cViewPr varScale="1">
        <p:scale>
          <a:sx n="109" d="100"/>
          <a:sy n="109" d="100"/>
        </p:scale>
        <p:origin x="52" y="17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6060"/>
    </p:cViewPr>
  </p:sorterViewPr>
  <p:notesViewPr>
    <p:cSldViewPr showGuides="1">
      <p:cViewPr varScale="1">
        <p:scale>
          <a:sx n="72" d="100"/>
          <a:sy n="72" d="100"/>
        </p:scale>
        <p:origin x="414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2-18T16:08:55.498" idx="2">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hr-HR" dirty="0"/>
          </a:p>
        </p:txBody>
      </p:sp>
      <p:sp>
        <p:nvSpPr>
          <p:cNvPr id="3" name="Rezervirano mjesto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78A0BF1-A27E-47D9-B5AA-2C9FFA54F2AF}" type="datetime1">
              <a:rPr lang="hr-HR" smtClean="0"/>
              <a:t>20.2.2025.</a:t>
            </a:fld>
            <a:endParaRPr lang="hr-HR" dirty="0"/>
          </a:p>
        </p:txBody>
      </p:sp>
      <p:sp>
        <p:nvSpPr>
          <p:cNvPr id="4" name="Rezervirano mjesto za podnožj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hr-HR" dirty="0"/>
          </a:p>
        </p:txBody>
      </p:sp>
      <p:sp>
        <p:nvSpPr>
          <p:cNvPr id="5" name="Rezervirano mjesto za broj slajd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0DD202-58A1-4ABD-B068-DFFCA0C44EAC}" type="slidenum">
              <a:rPr lang="hr-HR" smtClean="0"/>
              <a:t>‹#›</a:t>
            </a:fld>
            <a:endParaRPr lang="hr-HR"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hr-HR" noProof="0" dirty="0"/>
          </a:p>
        </p:txBody>
      </p:sp>
      <p:sp>
        <p:nvSpPr>
          <p:cNvPr id="3" name="Rezervirano mjesto za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4BD49B15-8E82-4B7F-9EB2-226C0D4A0201}" type="datetime1">
              <a:rPr lang="hr-HR" noProof="0" smtClean="0"/>
              <a:t>20.2.2025.</a:t>
            </a:fld>
            <a:endParaRPr lang="hr-HR" noProof="0" dirty="0"/>
          </a:p>
        </p:txBody>
      </p:sp>
      <p:sp>
        <p:nvSpPr>
          <p:cNvPr id="4" name="Rezervirano mjesto za sliku na slajd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hr-HR" noProof="0" dirty="0"/>
          </a:p>
        </p:txBody>
      </p:sp>
      <p:sp>
        <p:nvSpPr>
          <p:cNvPr id="5" name="Rezervirano mjesto za bilješk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hr-HR" noProof="0" dirty="0"/>
              <a:t>Kliknite da biste uredili stilove teksta matrice</a:t>
            </a:r>
          </a:p>
          <a:p>
            <a:pPr lvl="1" rtl="0"/>
            <a:r>
              <a:rPr lang="hr-HR" noProof="0" dirty="0"/>
              <a:t>Druga razina</a:t>
            </a:r>
          </a:p>
          <a:p>
            <a:pPr lvl="2" rtl="0"/>
            <a:r>
              <a:rPr lang="hr-HR" noProof="0" dirty="0"/>
              <a:t>Treća razina</a:t>
            </a:r>
          </a:p>
          <a:p>
            <a:pPr lvl="3" rtl="0"/>
            <a:r>
              <a:rPr lang="hr-HR" noProof="0" dirty="0"/>
              <a:t>Četvrta razina</a:t>
            </a:r>
          </a:p>
          <a:p>
            <a:pPr lvl="4" rtl="0"/>
            <a:r>
              <a:rPr lang="hr-HR" noProof="0" dirty="0"/>
              <a:t>Peta razina</a:t>
            </a:r>
          </a:p>
        </p:txBody>
      </p:sp>
      <p:sp>
        <p:nvSpPr>
          <p:cNvPr id="6" name="Rezervirano mjesto za podnožj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hr-HR" noProof="0" dirty="0"/>
          </a:p>
        </p:txBody>
      </p:sp>
      <p:sp>
        <p:nvSpPr>
          <p:cNvPr id="7" name="Rezervirano mjesto za broj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hr-HR" noProof="0" smtClean="0"/>
              <a:t>‹#›</a:t>
            </a:fld>
            <a:endParaRPr lang="hr-HR"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1</a:t>
            </a:fld>
            <a:endParaRPr lang="hr-HR" dirty="0"/>
          </a:p>
        </p:txBody>
      </p:sp>
    </p:spTree>
    <p:extLst>
      <p:ext uri="{BB962C8B-B14F-4D97-AF65-F5344CB8AC3E}">
        <p14:creationId xmlns:p14="http://schemas.microsoft.com/office/powerpoint/2010/main" val="3969118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10</a:t>
            </a:fld>
            <a:endParaRPr lang="hr-HR" dirty="0"/>
          </a:p>
        </p:txBody>
      </p:sp>
    </p:spTree>
    <p:extLst>
      <p:ext uri="{BB962C8B-B14F-4D97-AF65-F5344CB8AC3E}">
        <p14:creationId xmlns:p14="http://schemas.microsoft.com/office/powerpoint/2010/main" val="53142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CEFA6-20F4-52CF-3E0B-2AA5953E9B28}"/>
            </a:ext>
          </a:extLst>
        </p:cNvPr>
        <p:cNvGrpSpPr/>
        <p:nvPr/>
      </p:nvGrpSpPr>
      <p:grpSpPr>
        <a:xfrm>
          <a:off x="0" y="0"/>
          <a:ext cx="0" cy="0"/>
          <a:chOff x="0" y="0"/>
          <a:chExt cx="0" cy="0"/>
        </a:xfrm>
      </p:grpSpPr>
      <p:sp>
        <p:nvSpPr>
          <p:cNvPr id="2" name="Rezervirano mjesto slike slajda 1">
            <a:extLst>
              <a:ext uri="{FF2B5EF4-FFF2-40B4-BE49-F238E27FC236}">
                <a16:creationId xmlns:a16="http://schemas.microsoft.com/office/drawing/2014/main" id="{762A4AFE-C730-7CE0-972F-B72ADD582C92}"/>
              </a:ext>
            </a:extLst>
          </p:cNvPr>
          <p:cNvSpPr>
            <a:spLocks noGrp="1" noRot="1" noChangeAspect="1"/>
          </p:cNvSpPr>
          <p:nvPr>
            <p:ph type="sldImg"/>
          </p:nvPr>
        </p:nvSpPr>
        <p:spPr/>
      </p:sp>
      <p:sp>
        <p:nvSpPr>
          <p:cNvPr id="3" name="Rezervirano mjesto bilježaka 2">
            <a:extLst>
              <a:ext uri="{FF2B5EF4-FFF2-40B4-BE49-F238E27FC236}">
                <a16:creationId xmlns:a16="http://schemas.microsoft.com/office/drawing/2014/main" id="{7810FF79-0B59-8C2E-11FA-DFFDEBD81ACE}"/>
              </a:ext>
            </a:extLst>
          </p:cNvPr>
          <p:cNvSpPr>
            <a:spLocks noGrp="1"/>
          </p:cNvSpPr>
          <p:nvPr>
            <p:ph type="body" idx="1"/>
          </p:nvPr>
        </p:nvSpPr>
        <p:spPr/>
        <p:txBody>
          <a:bodyPr/>
          <a:lstStyle/>
          <a:p>
            <a:endParaRPr lang="hr-HR" dirty="0"/>
          </a:p>
        </p:txBody>
      </p:sp>
      <p:sp>
        <p:nvSpPr>
          <p:cNvPr id="4" name="Rezervirano mjesto broja slajda 3">
            <a:extLst>
              <a:ext uri="{FF2B5EF4-FFF2-40B4-BE49-F238E27FC236}">
                <a16:creationId xmlns:a16="http://schemas.microsoft.com/office/drawing/2014/main" id="{A30A3291-5C0D-C679-E773-060AD9E779C6}"/>
              </a:ext>
            </a:extLst>
          </p:cNvPr>
          <p:cNvSpPr>
            <a:spLocks noGrp="1"/>
          </p:cNvSpPr>
          <p:nvPr>
            <p:ph type="sldNum" sz="quarter" idx="10"/>
          </p:nvPr>
        </p:nvSpPr>
        <p:spPr/>
        <p:txBody>
          <a:bodyPr/>
          <a:lstStyle/>
          <a:p>
            <a:pPr rtl="0"/>
            <a:fld id="{F93199CD-3E1B-4AE6-990F-76F925F5EA9F}" type="slidenum">
              <a:rPr lang="hr-HR" smtClean="0"/>
              <a:t>11</a:t>
            </a:fld>
            <a:endParaRPr lang="hr-HR" dirty="0"/>
          </a:p>
        </p:txBody>
      </p:sp>
    </p:spTree>
    <p:extLst>
      <p:ext uri="{BB962C8B-B14F-4D97-AF65-F5344CB8AC3E}">
        <p14:creationId xmlns:p14="http://schemas.microsoft.com/office/powerpoint/2010/main" val="352619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12</a:t>
            </a:fld>
            <a:endParaRPr lang="hr-HR" dirty="0"/>
          </a:p>
        </p:txBody>
      </p:sp>
    </p:spTree>
    <p:extLst>
      <p:ext uri="{BB962C8B-B14F-4D97-AF65-F5344CB8AC3E}">
        <p14:creationId xmlns:p14="http://schemas.microsoft.com/office/powerpoint/2010/main" val="3059075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15</a:t>
            </a:fld>
            <a:endParaRPr lang="hr-HR" dirty="0"/>
          </a:p>
        </p:txBody>
      </p:sp>
    </p:spTree>
    <p:extLst>
      <p:ext uri="{BB962C8B-B14F-4D97-AF65-F5344CB8AC3E}">
        <p14:creationId xmlns:p14="http://schemas.microsoft.com/office/powerpoint/2010/main" val="86475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50</a:t>
            </a:fld>
            <a:endParaRPr lang="hr-HR" dirty="0"/>
          </a:p>
        </p:txBody>
      </p:sp>
    </p:spTree>
    <p:extLst>
      <p:ext uri="{BB962C8B-B14F-4D97-AF65-F5344CB8AC3E}">
        <p14:creationId xmlns:p14="http://schemas.microsoft.com/office/powerpoint/2010/main" val="408318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2</a:t>
            </a:fld>
            <a:endParaRPr lang="hr-HR" dirty="0"/>
          </a:p>
        </p:txBody>
      </p:sp>
    </p:spTree>
    <p:extLst>
      <p:ext uri="{BB962C8B-B14F-4D97-AF65-F5344CB8AC3E}">
        <p14:creationId xmlns:p14="http://schemas.microsoft.com/office/powerpoint/2010/main" val="325157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3</a:t>
            </a:fld>
            <a:endParaRPr lang="hr-HR" dirty="0"/>
          </a:p>
        </p:txBody>
      </p:sp>
    </p:spTree>
    <p:extLst>
      <p:ext uri="{BB962C8B-B14F-4D97-AF65-F5344CB8AC3E}">
        <p14:creationId xmlns:p14="http://schemas.microsoft.com/office/powerpoint/2010/main" val="102981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4</a:t>
            </a:fld>
            <a:endParaRPr lang="hr-HR" dirty="0"/>
          </a:p>
        </p:txBody>
      </p:sp>
    </p:spTree>
    <p:extLst>
      <p:ext uri="{BB962C8B-B14F-4D97-AF65-F5344CB8AC3E}">
        <p14:creationId xmlns:p14="http://schemas.microsoft.com/office/powerpoint/2010/main" val="350301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5</a:t>
            </a:fld>
            <a:endParaRPr lang="hr-HR" dirty="0"/>
          </a:p>
        </p:txBody>
      </p:sp>
    </p:spTree>
    <p:extLst>
      <p:ext uri="{BB962C8B-B14F-4D97-AF65-F5344CB8AC3E}">
        <p14:creationId xmlns:p14="http://schemas.microsoft.com/office/powerpoint/2010/main" val="287971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6</a:t>
            </a:fld>
            <a:endParaRPr lang="hr-HR" dirty="0"/>
          </a:p>
        </p:txBody>
      </p:sp>
    </p:spTree>
    <p:extLst>
      <p:ext uri="{BB962C8B-B14F-4D97-AF65-F5344CB8AC3E}">
        <p14:creationId xmlns:p14="http://schemas.microsoft.com/office/powerpoint/2010/main" val="2663101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7</a:t>
            </a:fld>
            <a:endParaRPr lang="hr-HR" dirty="0"/>
          </a:p>
        </p:txBody>
      </p:sp>
    </p:spTree>
    <p:extLst>
      <p:ext uri="{BB962C8B-B14F-4D97-AF65-F5344CB8AC3E}">
        <p14:creationId xmlns:p14="http://schemas.microsoft.com/office/powerpoint/2010/main" val="344579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8</a:t>
            </a:fld>
            <a:endParaRPr lang="hr-HR" dirty="0"/>
          </a:p>
        </p:txBody>
      </p:sp>
    </p:spTree>
    <p:extLst>
      <p:ext uri="{BB962C8B-B14F-4D97-AF65-F5344CB8AC3E}">
        <p14:creationId xmlns:p14="http://schemas.microsoft.com/office/powerpoint/2010/main" val="286312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rtl="0"/>
            <a:fld id="{F93199CD-3E1B-4AE6-990F-76F925F5EA9F}" type="slidenum">
              <a:rPr lang="hr-HR" smtClean="0"/>
              <a:t>9</a:t>
            </a:fld>
            <a:endParaRPr lang="hr-HR" dirty="0"/>
          </a:p>
        </p:txBody>
      </p:sp>
    </p:spTree>
    <p:extLst>
      <p:ext uri="{BB962C8B-B14F-4D97-AF65-F5344CB8AC3E}">
        <p14:creationId xmlns:p14="http://schemas.microsoft.com/office/powerpoint/2010/main" val="3141168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9" name="Slika 8" descr="Veliki oceanski val"/>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Pravokutnik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dirty="0"/>
          </a:p>
        </p:txBody>
      </p:sp>
      <p:sp>
        <p:nvSpPr>
          <p:cNvPr id="2" name="Naslov 1"/>
          <p:cNvSpPr>
            <a:spLocks noGrp="1"/>
          </p:cNvSpPr>
          <p:nvPr>
            <p:ph type="ctrTitle"/>
          </p:nvPr>
        </p:nvSpPr>
        <p:spPr>
          <a:xfrm>
            <a:off x="7008813" y="1600200"/>
            <a:ext cx="4572001" cy="3733800"/>
          </a:xfrm>
        </p:spPr>
        <p:txBody>
          <a:bodyPr rtlCol="0" anchor="b">
            <a:normAutofit/>
          </a:bodyPr>
          <a:lstStyle>
            <a:lvl1pPr>
              <a:lnSpc>
                <a:spcPct val="80000"/>
              </a:lnSpc>
              <a:defRPr sz="5400">
                <a:solidFill>
                  <a:schemeClr val="tx1"/>
                </a:solidFill>
              </a:defRPr>
            </a:lvl1pPr>
          </a:lstStyle>
          <a:p>
            <a:pPr rtl="0"/>
            <a:r>
              <a:rPr lang="hr-HR" noProof="0"/>
              <a:t>Kliknite da biste uredili stil naslova matrice</a:t>
            </a:r>
            <a:endParaRPr lang="hr-HR" noProof="0" dirty="0"/>
          </a:p>
        </p:txBody>
      </p:sp>
      <p:sp>
        <p:nvSpPr>
          <p:cNvPr id="3" name="Podnaslov 2"/>
          <p:cNvSpPr>
            <a:spLocks noGrp="1"/>
          </p:cNvSpPr>
          <p:nvPr>
            <p:ph type="subTitle" idx="1"/>
          </p:nvPr>
        </p:nvSpPr>
        <p:spPr>
          <a:xfrm>
            <a:off x="7008813" y="5562599"/>
            <a:ext cx="4571999" cy="835025"/>
          </a:xfrm>
        </p:spPr>
        <p:txBody>
          <a:bodyPr rtlCol="0">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hr-HR" noProof="0"/>
              <a:t>Kliknite da biste uredili stil podnaslova matrice</a:t>
            </a:r>
            <a:endParaRPr lang="hr-HR"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a:t>Kliknite da biste uredili stil naslova matrice</a:t>
            </a:r>
            <a:endParaRPr lang="hr-HR" noProof="0" dirty="0"/>
          </a:p>
        </p:txBody>
      </p:sp>
      <p:sp>
        <p:nvSpPr>
          <p:cNvPr id="3" name="Okomiti tekst s rezerviranim mjestom 2"/>
          <p:cNvSpPr>
            <a:spLocks noGrp="1"/>
          </p:cNvSpPr>
          <p:nvPr>
            <p:ph type="body" orient="vert" idx="1"/>
          </p:nvPr>
        </p:nvSpPr>
        <p:spPr/>
        <p:txBody>
          <a:bodyPr vert="eaVert" rtlCol="0"/>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5" name="Rezervirano mjesto za podnožje 4"/>
          <p:cNvSpPr>
            <a:spLocks noGrp="1"/>
          </p:cNvSpPr>
          <p:nvPr>
            <p:ph type="ftr" sz="quarter" idx="11"/>
          </p:nvPr>
        </p:nvSpPr>
        <p:spPr/>
        <p:txBody>
          <a:bodyPr rtlCol="0"/>
          <a:lstStyle/>
          <a:p>
            <a:pPr rtl="0"/>
            <a:r>
              <a:rPr lang="en-US" noProof="0" dirty="0"/>
              <a:t>www.trokut.eu - ured 22</a:t>
            </a:r>
            <a:endParaRPr lang="hr-HR" noProof="0" dirty="0"/>
          </a:p>
        </p:txBody>
      </p:sp>
      <p:sp>
        <p:nvSpPr>
          <p:cNvPr id="4" name="Rezervirano mjesto za datum 3"/>
          <p:cNvSpPr>
            <a:spLocks noGrp="1"/>
          </p:cNvSpPr>
          <p:nvPr>
            <p:ph type="dt" sz="half" idx="10"/>
          </p:nvPr>
        </p:nvSpPr>
        <p:spPr/>
        <p:txBody>
          <a:bodyPr rtlCol="0"/>
          <a:lstStyle/>
          <a:p>
            <a:pPr rtl="0"/>
            <a:fld id="{2BDFE160-D4F7-46A7-83FB-93EAD0EE6BA1}" type="datetime1">
              <a:rPr lang="hr-HR" noProof="0" smtClean="0"/>
              <a:t>20.2.2025.</a:t>
            </a:fld>
            <a:endParaRPr lang="hr-HR" noProof="0" dirty="0"/>
          </a:p>
        </p:txBody>
      </p:sp>
      <p:sp>
        <p:nvSpPr>
          <p:cNvPr id="6" name="Rezervirano mjesto za broj slajda 5"/>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9142412" y="609600"/>
            <a:ext cx="1981201" cy="5638800"/>
          </a:xfrm>
        </p:spPr>
        <p:txBody>
          <a:bodyPr vert="eaVert" rtlCol="0"/>
          <a:lstStyle/>
          <a:p>
            <a:pPr rtl="0"/>
            <a:r>
              <a:rPr lang="hr-HR" noProof="0"/>
              <a:t>Kliknite da biste uredili stil naslova matrice</a:t>
            </a:r>
            <a:endParaRPr lang="hr-HR" noProof="0" dirty="0"/>
          </a:p>
        </p:txBody>
      </p:sp>
      <p:sp>
        <p:nvSpPr>
          <p:cNvPr id="3" name="Okomiti tekst s rezerviranim mjestom 2"/>
          <p:cNvSpPr>
            <a:spLocks noGrp="1"/>
          </p:cNvSpPr>
          <p:nvPr>
            <p:ph type="body" orient="vert" idx="1"/>
          </p:nvPr>
        </p:nvSpPr>
        <p:spPr>
          <a:xfrm>
            <a:off x="1522412" y="609600"/>
            <a:ext cx="7391399" cy="5638800"/>
          </a:xfrm>
        </p:spPr>
        <p:txBody>
          <a:bodyPr vert="eaVert" rtlCol="0"/>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5" name="Rezervirano mjesto za podnožje 4"/>
          <p:cNvSpPr>
            <a:spLocks noGrp="1"/>
          </p:cNvSpPr>
          <p:nvPr>
            <p:ph type="ftr" sz="quarter" idx="11"/>
          </p:nvPr>
        </p:nvSpPr>
        <p:spPr/>
        <p:txBody>
          <a:bodyPr rtlCol="0"/>
          <a:lstStyle/>
          <a:p>
            <a:pPr rtl="0"/>
            <a:r>
              <a:rPr lang="en-US" noProof="0" dirty="0"/>
              <a:t>www.trokut.eu - ured 22</a:t>
            </a:r>
            <a:endParaRPr lang="hr-HR" noProof="0" dirty="0"/>
          </a:p>
        </p:txBody>
      </p:sp>
      <p:sp>
        <p:nvSpPr>
          <p:cNvPr id="4" name="Rezervirano mjesto za datum 3"/>
          <p:cNvSpPr>
            <a:spLocks noGrp="1"/>
          </p:cNvSpPr>
          <p:nvPr>
            <p:ph type="dt" sz="half" idx="10"/>
          </p:nvPr>
        </p:nvSpPr>
        <p:spPr/>
        <p:txBody>
          <a:bodyPr rtlCol="0"/>
          <a:lstStyle/>
          <a:p>
            <a:pPr rtl="0"/>
            <a:fld id="{5C03AD82-E977-457C-8FDD-93507A5D1843}" type="datetime1">
              <a:rPr lang="hr-HR" noProof="0" smtClean="0"/>
              <a:t>20.2.2025.</a:t>
            </a:fld>
            <a:endParaRPr lang="hr-HR" noProof="0" dirty="0"/>
          </a:p>
        </p:txBody>
      </p:sp>
      <p:sp>
        <p:nvSpPr>
          <p:cNvPr id="6" name="Rezervirano mjesto za broj slajda 5"/>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a:t>Kliknite da biste uredili stil naslova matrice</a:t>
            </a:r>
            <a:endParaRPr lang="hr-HR" noProof="0" dirty="0"/>
          </a:p>
        </p:txBody>
      </p:sp>
      <p:sp>
        <p:nvSpPr>
          <p:cNvPr id="3" name="Rezervirano mjesto za sadržaj 2"/>
          <p:cNvSpPr>
            <a:spLocks noGrp="1"/>
          </p:cNvSpPr>
          <p:nvPr>
            <p:ph idx="1"/>
          </p:nvPr>
        </p:nvSpPr>
        <p:spPr/>
        <p:txBody>
          <a:bodyPr rtlCol="0"/>
          <a:lstStyle>
            <a:lvl5pPr>
              <a:defRPr/>
            </a:lvl5pPr>
            <a:lvl6pPr>
              <a:defRPr/>
            </a:lvl6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4" name="Rezervirano mjesto za podnožje 4"/>
          <p:cNvSpPr>
            <a:spLocks noGrp="1"/>
          </p:cNvSpPr>
          <p:nvPr>
            <p:ph type="ftr" sz="quarter" idx="11"/>
          </p:nvPr>
        </p:nvSpPr>
        <p:spPr>
          <a:xfrm>
            <a:off x="1979611" y="6400800"/>
            <a:ext cx="5954834" cy="276228"/>
          </a:xfrm>
        </p:spPr>
        <p:txBody>
          <a:bodyPr rtlCol="0"/>
          <a:lstStyle/>
          <a:p>
            <a:pPr rtl="0"/>
            <a:r>
              <a:rPr lang="en-US" noProof="0" dirty="0"/>
              <a:t>www.trokut.eu - ured 22</a:t>
            </a:r>
            <a:endParaRPr lang="hr-HR" noProof="0" dirty="0"/>
          </a:p>
        </p:txBody>
      </p:sp>
      <p:sp>
        <p:nvSpPr>
          <p:cNvPr id="5" name="Rezervirano mjesto za datum 3"/>
          <p:cNvSpPr>
            <a:spLocks noGrp="1"/>
          </p:cNvSpPr>
          <p:nvPr>
            <p:ph type="dt" sz="half" idx="10"/>
          </p:nvPr>
        </p:nvSpPr>
        <p:spPr>
          <a:xfrm>
            <a:off x="8228011" y="6400800"/>
            <a:ext cx="1548659" cy="276228"/>
          </a:xfrm>
        </p:spPr>
        <p:txBody>
          <a:bodyPr rtlCol="0"/>
          <a:lstStyle/>
          <a:p>
            <a:pPr rtl="0"/>
            <a:fld id="{F0BE7E4A-EE7C-41B8-9028-A9F0A3CFAA41}" type="datetime1">
              <a:rPr lang="hr-HR" noProof="0" smtClean="0"/>
              <a:t>20.2.2025.</a:t>
            </a:fld>
            <a:endParaRPr lang="hr-HR" noProof="0" dirty="0"/>
          </a:p>
        </p:txBody>
      </p:sp>
      <p:sp>
        <p:nvSpPr>
          <p:cNvPr id="6" name="Rezervirano mjesto za broj slajda 5"/>
          <p:cNvSpPr>
            <a:spLocks noGrp="1"/>
          </p:cNvSpPr>
          <p:nvPr>
            <p:ph type="sldNum" sz="quarter" idx="12"/>
          </p:nvPr>
        </p:nvSpPr>
        <p:spPr>
          <a:xfrm>
            <a:off x="10056811" y="6400800"/>
            <a:ext cx="1066802" cy="276228"/>
          </a:xfrm>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2436812" y="1616074"/>
            <a:ext cx="7315198" cy="2727325"/>
          </a:xfrm>
        </p:spPr>
        <p:txBody>
          <a:bodyPr rtlCol="0" anchor="b">
            <a:normAutofit/>
          </a:bodyPr>
          <a:lstStyle>
            <a:lvl1pPr algn="l">
              <a:lnSpc>
                <a:spcPct val="80000"/>
              </a:lnSpc>
              <a:defRPr sz="4800" b="0" cap="none" baseline="0"/>
            </a:lvl1pPr>
          </a:lstStyle>
          <a:p>
            <a:pPr rtl="0"/>
            <a:r>
              <a:rPr lang="hr-HR" noProof="0"/>
              <a:t>Kliknite da biste uredili stil naslova matrice</a:t>
            </a:r>
            <a:endParaRPr lang="hr-HR" noProof="0" dirty="0"/>
          </a:p>
        </p:txBody>
      </p:sp>
      <p:sp>
        <p:nvSpPr>
          <p:cNvPr id="3" name="Rezervirano mjesto za tekst 2"/>
          <p:cNvSpPr>
            <a:spLocks noGrp="1"/>
          </p:cNvSpPr>
          <p:nvPr>
            <p:ph type="body" idx="1"/>
          </p:nvPr>
        </p:nvSpPr>
        <p:spPr>
          <a:xfrm>
            <a:off x="2436814" y="4495800"/>
            <a:ext cx="7315198" cy="1673225"/>
          </a:xfrm>
        </p:spPr>
        <p:txBody>
          <a:bodyPr rtlCol="0"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r-HR" noProof="0"/>
              <a:t>Kliknite da biste uredili matrice</a:t>
            </a:r>
          </a:p>
        </p:txBody>
      </p:sp>
      <p:sp>
        <p:nvSpPr>
          <p:cNvPr id="5" name="Rezervirano mjesto za podnožje 4"/>
          <p:cNvSpPr>
            <a:spLocks noGrp="1"/>
          </p:cNvSpPr>
          <p:nvPr>
            <p:ph type="ftr" sz="quarter" idx="11"/>
          </p:nvPr>
        </p:nvSpPr>
        <p:spPr/>
        <p:txBody>
          <a:bodyPr rtlCol="0"/>
          <a:lstStyle/>
          <a:p>
            <a:pPr rtl="0"/>
            <a:r>
              <a:rPr lang="en-US" noProof="0" dirty="0"/>
              <a:t>www.trokut.eu - ured 22</a:t>
            </a:r>
            <a:endParaRPr lang="hr-HR" noProof="0" dirty="0"/>
          </a:p>
        </p:txBody>
      </p:sp>
      <p:sp>
        <p:nvSpPr>
          <p:cNvPr id="4" name="Rezervirano mjesto za datum 3"/>
          <p:cNvSpPr>
            <a:spLocks noGrp="1"/>
          </p:cNvSpPr>
          <p:nvPr>
            <p:ph type="dt" sz="half" idx="10"/>
          </p:nvPr>
        </p:nvSpPr>
        <p:spPr/>
        <p:txBody>
          <a:bodyPr rtlCol="0"/>
          <a:lstStyle/>
          <a:p>
            <a:pPr rtl="0"/>
            <a:fld id="{F9EA6565-A795-4962-9A7D-4C3F43DC7BC2}" type="datetime1">
              <a:rPr lang="hr-HR" noProof="0" smtClean="0"/>
              <a:t>20.2.2025.</a:t>
            </a:fld>
            <a:endParaRPr lang="hr-HR" noProof="0" dirty="0"/>
          </a:p>
        </p:txBody>
      </p:sp>
      <p:sp>
        <p:nvSpPr>
          <p:cNvPr id="6" name="Rezervirano mjesto za broj slajda 5"/>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a:t>Kliknite da biste uredili stil naslova matrice</a:t>
            </a:r>
            <a:endParaRPr lang="hr-HR" noProof="0" dirty="0"/>
          </a:p>
        </p:txBody>
      </p:sp>
      <p:sp>
        <p:nvSpPr>
          <p:cNvPr id="3" name="Rezervirano mjesto za sadržaj 2"/>
          <p:cNvSpPr>
            <a:spLocks noGrp="1"/>
          </p:cNvSpPr>
          <p:nvPr>
            <p:ph sz="half" idx="1"/>
          </p:nvPr>
        </p:nvSpPr>
        <p:spPr>
          <a:xfrm>
            <a:off x="1979613" y="1828800"/>
            <a:ext cx="4419599"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4" name="Rezervirano mjesto za sadržaj 3"/>
          <p:cNvSpPr>
            <a:spLocks noGrp="1"/>
          </p:cNvSpPr>
          <p:nvPr>
            <p:ph sz="half" idx="2"/>
          </p:nvPr>
        </p:nvSpPr>
        <p:spPr>
          <a:xfrm>
            <a:off x="6704015" y="1828800"/>
            <a:ext cx="4419600" cy="4419600"/>
          </a:xfrm>
        </p:spPr>
        <p:txBody>
          <a:bodyPr rtlCol="0">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6" name="Rezervirano mjesto za podnožje 5"/>
          <p:cNvSpPr>
            <a:spLocks noGrp="1"/>
          </p:cNvSpPr>
          <p:nvPr>
            <p:ph type="ftr" sz="quarter" idx="11"/>
          </p:nvPr>
        </p:nvSpPr>
        <p:spPr/>
        <p:txBody>
          <a:bodyPr rtlCol="0"/>
          <a:lstStyle/>
          <a:p>
            <a:pPr rtl="0"/>
            <a:r>
              <a:rPr lang="en-US" noProof="0" dirty="0"/>
              <a:t>www.trokut.eu - ured 22</a:t>
            </a:r>
            <a:endParaRPr lang="hr-HR" noProof="0" dirty="0"/>
          </a:p>
        </p:txBody>
      </p:sp>
      <p:sp>
        <p:nvSpPr>
          <p:cNvPr id="5" name="Rezervirano mjesto za datum 4"/>
          <p:cNvSpPr>
            <a:spLocks noGrp="1"/>
          </p:cNvSpPr>
          <p:nvPr>
            <p:ph type="dt" sz="half" idx="10"/>
          </p:nvPr>
        </p:nvSpPr>
        <p:spPr/>
        <p:txBody>
          <a:bodyPr rtlCol="0"/>
          <a:lstStyle/>
          <a:p>
            <a:pPr rtl="0"/>
            <a:fld id="{3FE4F8C9-EE9A-443D-85CC-252D8DBF91AE}" type="datetime1">
              <a:rPr lang="hr-HR" noProof="0" smtClean="0"/>
              <a:t>20.2.2025.</a:t>
            </a:fld>
            <a:endParaRPr lang="hr-HR" noProof="0" dirty="0"/>
          </a:p>
        </p:txBody>
      </p:sp>
      <p:sp>
        <p:nvSpPr>
          <p:cNvPr id="7" name="Rezervirano mjesto za broj slajda 6"/>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a:defRPr/>
            </a:lvl1pPr>
          </a:lstStyle>
          <a:p>
            <a:pPr rtl="0"/>
            <a:r>
              <a:rPr lang="hr-HR" noProof="0"/>
              <a:t>Kliknite da biste uredili stil naslova matrice</a:t>
            </a:r>
            <a:endParaRPr lang="hr-HR" noProof="0" dirty="0"/>
          </a:p>
        </p:txBody>
      </p:sp>
      <p:sp>
        <p:nvSpPr>
          <p:cNvPr id="3" name="Rezervirano mjesto za tekst 2"/>
          <p:cNvSpPr>
            <a:spLocks noGrp="1"/>
          </p:cNvSpPr>
          <p:nvPr>
            <p:ph type="body" idx="1"/>
          </p:nvPr>
        </p:nvSpPr>
        <p:spPr>
          <a:xfrm>
            <a:off x="197802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a:t>Kliknite da biste uredili matrice</a:t>
            </a:r>
          </a:p>
        </p:txBody>
      </p:sp>
      <p:sp>
        <p:nvSpPr>
          <p:cNvPr id="4" name="Rezervirano mjesto za sadržaj 3"/>
          <p:cNvSpPr>
            <a:spLocks noGrp="1"/>
          </p:cNvSpPr>
          <p:nvPr>
            <p:ph sz="half" idx="2"/>
          </p:nvPr>
        </p:nvSpPr>
        <p:spPr>
          <a:xfrm>
            <a:off x="197802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5" name="Rezervirano mjesto za tekst 4"/>
          <p:cNvSpPr>
            <a:spLocks noGrp="1"/>
          </p:cNvSpPr>
          <p:nvPr>
            <p:ph type="body" sz="quarter" idx="3"/>
          </p:nvPr>
        </p:nvSpPr>
        <p:spPr>
          <a:xfrm>
            <a:off x="6705472" y="1828800"/>
            <a:ext cx="4416552"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a:t>Kliknite da biste uredili matrice</a:t>
            </a:r>
          </a:p>
        </p:txBody>
      </p:sp>
      <p:sp>
        <p:nvSpPr>
          <p:cNvPr id="6" name="Rezervirano mjesto za sadržaj 5"/>
          <p:cNvSpPr>
            <a:spLocks noGrp="1"/>
          </p:cNvSpPr>
          <p:nvPr>
            <p:ph sz="quarter" idx="4"/>
          </p:nvPr>
        </p:nvSpPr>
        <p:spPr>
          <a:xfrm>
            <a:off x="6705472" y="2743200"/>
            <a:ext cx="4416552" cy="3505200"/>
          </a:xfrm>
        </p:spPr>
        <p:txBody>
          <a:bodyPr rtlCol="0">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8" name="Rezervirano mjesto za podnožje 7"/>
          <p:cNvSpPr>
            <a:spLocks noGrp="1"/>
          </p:cNvSpPr>
          <p:nvPr>
            <p:ph type="ftr" sz="quarter" idx="11"/>
          </p:nvPr>
        </p:nvSpPr>
        <p:spPr/>
        <p:txBody>
          <a:bodyPr rtlCol="0"/>
          <a:lstStyle/>
          <a:p>
            <a:pPr rtl="0"/>
            <a:r>
              <a:rPr lang="en-US" noProof="0" dirty="0"/>
              <a:t>www.trokut.eu - ured 22</a:t>
            </a:r>
            <a:endParaRPr lang="hr-HR" noProof="0" dirty="0"/>
          </a:p>
        </p:txBody>
      </p:sp>
      <p:sp>
        <p:nvSpPr>
          <p:cNvPr id="7" name="Rezervirano mjesto za datum 6"/>
          <p:cNvSpPr>
            <a:spLocks noGrp="1"/>
          </p:cNvSpPr>
          <p:nvPr>
            <p:ph type="dt" sz="half" idx="10"/>
          </p:nvPr>
        </p:nvSpPr>
        <p:spPr/>
        <p:txBody>
          <a:bodyPr rtlCol="0"/>
          <a:lstStyle/>
          <a:p>
            <a:pPr rtl="0"/>
            <a:fld id="{FFA65561-5872-41CF-A12E-15F9BF530AB9}" type="datetime1">
              <a:rPr lang="hr-HR" noProof="0" smtClean="0"/>
              <a:t>20.2.2025.</a:t>
            </a:fld>
            <a:endParaRPr lang="hr-HR" noProof="0" dirty="0"/>
          </a:p>
        </p:txBody>
      </p:sp>
      <p:sp>
        <p:nvSpPr>
          <p:cNvPr id="9" name="Rezervirano mjesto za broj slajda 8"/>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a:t>Kliknite da biste uredili stil naslova matrice</a:t>
            </a:r>
            <a:endParaRPr lang="hr-HR" noProof="0" dirty="0"/>
          </a:p>
        </p:txBody>
      </p:sp>
      <p:sp>
        <p:nvSpPr>
          <p:cNvPr id="4" name="Rezervirano mjesto za podnožje 3"/>
          <p:cNvSpPr>
            <a:spLocks noGrp="1"/>
          </p:cNvSpPr>
          <p:nvPr>
            <p:ph type="ftr" sz="quarter" idx="11"/>
          </p:nvPr>
        </p:nvSpPr>
        <p:spPr/>
        <p:txBody>
          <a:bodyPr rtlCol="0"/>
          <a:lstStyle/>
          <a:p>
            <a:pPr rtl="0"/>
            <a:r>
              <a:rPr lang="en-US" noProof="0" dirty="0"/>
              <a:t>www.trokut.eu - ured 22</a:t>
            </a:r>
            <a:endParaRPr lang="hr-HR" noProof="0" dirty="0"/>
          </a:p>
        </p:txBody>
      </p:sp>
      <p:sp>
        <p:nvSpPr>
          <p:cNvPr id="3" name="Rezervirano mjesto za datum 2"/>
          <p:cNvSpPr>
            <a:spLocks noGrp="1"/>
          </p:cNvSpPr>
          <p:nvPr>
            <p:ph type="dt" sz="half" idx="10"/>
          </p:nvPr>
        </p:nvSpPr>
        <p:spPr/>
        <p:txBody>
          <a:bodyPr rtlCol="0"/>
          <a:lstStyle/>
          <a:p>
            <a:pPr rtl="0"/>
            <a:fld id="{2F86D2AB-240D-4E7D-82FD-CA2EA76AF403}" type="datetime1">
              <a:rPr lang="hr-HR" noProof="0" smtClean="0"/>
              <a:t>20.2.2025.</a:t>
            </a:fld>
            <a:endParaRPr lang="hr-HR" noProof="0" dirty="0"/>
          </a:p>
        </p:txBody>
      </p:sp>
      <p:sp>
        <p:nvSpPr>
          <p:cNvPr id="5" name="Rezervirano mjesto za broj slajda 4"/>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pic>
        <p:nvPicPr>
          <p:cNvPr id="6" name="Slika 5" descr="Veliki oceanski val (poluproziran)" title="Oceanski v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Rezervirano mjesto za podnožje 2"/>
          <p:cNvSpPr>
            <a:spLocks noGrp="1"/>
          </p:cNvSpPr>
          <p:nvPr>
            <p:ph type="ftr" sz="quarter" idx="11"/>
          </p:nvPr>
        </p:nvSpPr>
        <p:spPr/>
        <p:txBody>
          <a:bodyPr rtlCol="0"/>
          <a:lstStyle/>
          <a:p>
            <a:pPr rtl="0"/>
            <a:r>
              <a:rPr lang="en-US" noProof="0" dirty="0"/>
              <a:t>www.trokut.eu - ured 22</a:t>
            </a:r>
            <a:endParaRPr lang="hr-HR" noProof="0" dirty="0"/>
          </a:p>
        </p:txBody>
      </p:sp>
      <p:sp>
        <p:nvSpPr>
          <p:cNvPr id="2" name="Rezervirano mjesto za datum 1"/>
          <p:cNvSpPr>
            <a:spLocks noGrp="1"/>
          </p:cNvSpPr>
          <p:nvPr>
            <p:ph type="dt" sz="half" idx="10"/>
          </p:nvPr>
        </p:nvSpPr>
        <p:spPr/>
        <p:txBody>
          <a:bodyPr rtlCol="0"/>
          <a:lstStyle/>
          <a:p>
            <a:pPr rtl="0"/>
            <a:fld id="{EDA1F3CD-5DEF-4D6C-BC59-A1E31DD6D977}" type="datetime1">
              <a:rPr lang="hr-HR" noProof="0" smtClean="0"/>
              <a:t>20.2.2025.</a:t>
            </a:fld>
            <a:endParaRPr lang="hr-HR" noProof="0" dirty="0"/>
          </a:p>
        </p:txBody>
      </p:sp>
      <p:sp>
        <p:nvSpPr>
          <p:cNvPr id="4" name="Rezervirano mjesto za broj slajda 3"/>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1979613" y="588963"/>
            <a:ext cx="3657600" cy="2840037"/>
          </a:xfrm>
        </p:spPr>
        <p:txBody>
          <a:bodyPr rtlCol="0" anchor="b">
            <a:noAutofit/>
          </a:bodyPr>
          <a:lstStyle>
            <a:lvl1pPr algn="l">
              <a:lnSpc>
                <a:spcPct val="80000"/>
              </a:lnSpc>
              <a:defRPr sz="3600" b="0">
                <a:solidFill>
                  <a:schemeClr val="tx1"/>
                </a:solidFill>
              </a:defRPr>
            </a:lvl1pPr>
          </a:lstStyle>
          <a:p>
            <a:pPr rtl="0"/>
            <a:r>
              <a:rPr lang="hr-HR" noProof="0"/>
              <a:t>Kliknite da biste uredili stil naslova matrice</a:t>
            </a:r>
            <a:endParaRPr lang="hr-HR" noProof="0" dirty="0"/>
          </a:p>
        </p:txBody>
      </p:sp>
      <p:sp>
        <p:nvSpPr>
          <p:cNvPr id="3" name="Rezervirano mjesto za sadržaj 2"/>
          <p:cNvSpPr>
            <a:spLocks noGrp="1"/>
          </p:cNvSpPr>
          <p:nvPr>
            <p:ph idx="1"/>
          </p:nvPr>
        </p:nvSpPr>
        <p:spPr>
          <a:xfrm>
            <a:off x="6094414" y="588963"/>
            <a:ext cx="5486400" cy="5580061"/>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r-HR" noProof="0"/>
              <a:t>Kliknite da biste uredili matrice</a:t>
            </a:r>
          </a:p>
          <a:p>
            <a:pPr lvl="1" rtl="0"/>
            <a:r>
              <a:rPr lang="hr-HR" noProof="0"/>
              <a:t>Druga razina</a:t>
            </a:r>
          </a:p>
          <a:p>
            <a:pPr lvl="2" rtl="0"/>
            <a:r>
              <a:rPr lang="hr-HR" noProof="0"/>
              <a:t>Treća razina</a:t>
            </a:r>
          </a:p>
          <a:p>
            <a:pPr lvl="3" rtl="0"/>
            <a:r>
              <a:rPr lang="hr-HR" noProof="0"/>
              <a:t>Četvrta razina</a:t>
            </a:r>
          </a:p>
          <a:p>
            <a:pPr lvl="4" rtl="0"/>
            <a:r>
              <a:rPr lang="hr-HR" noProof="0"/>
              <a:t>Peta razina stilove teksta</a:t>
            </a:r>
            <a:endParaRPr lang="hr-HR" noProof="0" dirty="0"/>
          </a:p>
        </p:txBody>
      </p:sp>
      <p:sp>
        <p:nvSpPr>
          <p:cNvPr id="4" name="Rezervirano mjesto za tekst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a:t>Kliknite da biste uredili matrice</a:t>
            </a:r>
          </a:p>
        </p:txBody>
      </p:sp>
      <p:sp>
        <p:nvSpPr>
          <p:cNvPr id="6" name="Rezervirano mjesto za podnožje 5"/>
          <p:cNvSpPr>
            <a:spLocks noGrp="1"/>
          </p:cNvSpPr>
          <p:nvPr>
            <p:ph type="ftr" sz="quarter" idx="11"/>
          </p:nvPr>
        </p:nvSpPr>
        <p:spPr/>
        <p:txBody>
          <a:bodyPr rtlCol="0"/>
          <a:lstStyle/>
          <a:p>
            <a:pPr rtl="0"/>
            <a:r>
              <a:rPr lang="en-US" noProof="0" dirty="0"/>
              <a:t>www.trokut.eu - ured 22</a:t>
            </a:r>
            <a:endParaRPr lang="hr-HR" noProof="0" dirty="0"/>
          </a:p>
        </p:txBody>
      </p:sp>
      <p:sp>
        <p:nvSpPr>
          <p:cNvPr id="5" name="Rezervirano mjesto za datum 4"/>
          <p:cNvSpPr>
            <a:spLocks noGrp="1"/>
          </p:cNvSpPr>
          <p:nvPr>
            <p:ph type="dt" sz="half" idx="10"/>
          </p:nvPr>
        </p:nvSpPr>
        <p:spPr/>
        <p:txBody>
          <a:bodyPr rtlCol="0"/>
          <a:lstStyle/>
          <a:p>
            <a:pPr rtl="0"/>
            <a:fld id="{FA52C3EA-699F-4E39-9C63-FCB4B69A8505}" type="datetime1">
              <a:rPr lang="hr-HR" noProof="0" smtClean="0"/>
              <a:t>20.2.2025.</a:t>
            </a:fld>
            <a:endParaRPr lang="hr-HR" noProof="0" dirty="0"/>
          </a:p>
        </p:txBody>
      </p:sp>
      <p:sp>
        <p:nvSpPr>
          <p:cNvPr id="7" name="Rezervirano mjesto za broj slajda 6"/>
          <p:cNvSpPr>
            <a:spLocks noGrp="1"/>
          </p:cNvSpPr>
          <p:nvPr>
            <p:ph type="sldNum" sz="quarter" idx="12"/>
          </p:nvPr>
        </p:nvSpPr>
        <p:spPr/>
        <p:txBody>
          <a:bodyPr rtlCol="0"/>
          <a:lstStyle/>
          <a:p>
            <a:pPr rtl="0"/>
            <a:fld id="{2A013F82-EE5E-44EE-A61D-E31C6657F26F}" type="slidenum">
              <a:rPr lang="hr-HR" noProof="0" smtClean="0"/>
              <a:t>‹#›</a:t>
            </a:fld>
            <a:endParaRPr lang="hr-HR"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979613" y="588963"/>
            <a:ext cx="3657600" cy="2840038"/>
          </a:xfrm>
        </p:spPr>
        <p:txBody>
          <a:bodyPr rtlCol="0" anchor="b">
            <a:normAutofit/>
          </a:bodyPr>
          <a:lstStyle>
            <a:lvl1pPr algn="l">
              <a:lnSpc>
                <a:spcPct val="80000"/>
              </a:lnSpc>
              <a:defRPr sz="3600" b="0" i="0" baseline="0">
                <a:solidFill>
                  <a:schemeClr val="tx1"/>
                </a:solidFill>
              </a:defRPr>
            </a:lvl1pPr>
          </a:lstStyle>
          <a:p>
            <a:pPr rtl="0"/>
            <a:r>
              <a:rPr lang="hr-HR" noProof="0"/>
              <a:t>Kliknite da biste uredili stil naslova matrice</a:t>
            </a:r>
            <a:endParaRPr lang="hr-HR" noProof="0" dirty="0"/>
          </a:p>
        </p:txBody>
      </p:sp>
      <p:sp>
        <p:nvSpPr>
          <p:cNvPr id="8" name="Pravokutnik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dirty="0"/>
          </a:p>
        </p:txBody>
      </p:sp>
      <p:sp>
        <p:nvSpPr>
          <p:cNvPr id="3" name="Rezervirano mjesto za sliku 2" descr="Prazno rezervirano mjesto za dodavanje slike. Kliknite rezervirano mjesto i odaberite sliku koju želite dodati"/>
          <p:cNvSpPr>
            <a:spLocks noGrp="1"/>
          </p:cNvSpPr>
          <p:nvPr>
            <p:ph type="pic" idx="1"/>
          </p:nvPr>
        </p:nvSpPr>
        <p:spPr>
          <a:xfrm>
            <a:off x="6307494" y="805658"/>
            <a:ext cx="5060286" cy="5146672"/>
          </a:xfrm>
          <a:solidFill>
            <a:schemeClr val="bg2"/>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noProof="0"/>
              <a:t>Kliknite ikonu da biste dodali  sliku</a:t>
            </a:r>
            <a:endParaRPr lang="hr-HR" noProof="0" dirty="0"/>
          </a:p>
        </p:txBody>
      </p:sp>
      <p:sp>
        <p:nvSpPr>
          <p:cNvPr id="4" name="Rezervirano mjesto za tekst 3"/>
          <p:cNvSpPr>
            <a:spLocks noGrp="1"/>
          </p:cNvSpPr>
          <p:nvPr>
            <p:ph type="body" sz="half" idx="2"/>
          </p:nvPr>
        </p:nvSpPr>
        <p:spPr>
          <a:xfrm>
            <a:off x="1979613" y="3581399"/>
            <a:ext cx="3657600" cy="2587625"/>
          </a:xfrm>
        </p:spPr>
        <p:txBody>
          <a:bodyPr rtlCol="0">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noProof="0"/>
              <a:t>Kliknite da biste uredili matrice</a:t>
            </a:r>
          </a:p>
        </p:txBody>
      </p:sp>
      <p:sp>
        <p:nvSpPr>
          <p:cNvPr id="6" name="Rezervirano mjesto za podnožje 5"/>
          <p:cNvSpPr>
            <a:spLocks noGrp="1"/>
          </p:cNvSpPr>
          <p:nvPr>
            <p:ph type="ftr" sz="quarter" idx="11"/>
          </p:nvPr>
        </p:nvSpPr>
        <p:spPr/>
        <p:txBody>
          <a:bodyPr rtlCol="0"/>
          <a:lstStyle/>
          <a:p>
            <a:pPr rtl="0"/>
            <a:r>
              <a:rPr lang="en-US" noProof="0" dirty="0"/>
              <a:t>www.trokut.eu - ured 22</a:t>
            </a:r>
            <a:endParaRPr lang="hr-HR" noProof="0" dirty="0"/>
          </a:p>
        </p:txBody>
      </p:sp>
      <p:sp>
        <p:nvSpPr>
          <p:cNvPr id="5" name="Rezervirano mjesto za datum 4"/>
          <p:cNvSpPr>
            <a:spLocks noGrp="1"/>
          </p:cNvSpPr>
          <p:nvPr>
            <p:ph type="dt" sz="half" idx="10"/>
          </p:nvPr>
        </p:nvSpPr>
        <p:spPr/>
        <p:txBody>
          <a:bodyPr rtlCol="0"/>
          <a:lstStyle/>
          <a:p>
            <a:pPr rtl="0"/>
            <a:fld id="{BA30211F-7E56-4E6F-9EBA-4069EE9612D1}" type="datetime1">
              <a:rPr lang="hr-HR" noProof="0" smtClean="0"/>
              <a:t>20.2.2025.</a:t>
            </a:fld>
            <a:endParaRPr lang="hr-HR" noProof="0" dirty="0"/>
          </a:p>
        </p:txBody>
      </p:sp>
      <p:sp>
        <p:nvSpPr>
          <p:cNvPr id="7" name="Rezervirano mjesto za broj slajda 6"/>
          <p:cNvSpPr>
            <a:spLocks noGrp="1"/>
          </p:cNvSpPr>
          <p:nvPr>
            <p:ph type="sldNum" sz="quarter" idx="12"/>
          </p:nvPr>
        </p:nvSpPr>
        <p:spPr/>
        <p:txBody>
          <a:bodyPr rtlCol="0"/>
          <a:lstStyle/>
          <a:p>
            <a:pPr rtl="0"/>
            <a:fld id="{2A013F82-EE5E-44EE-A61D-E31C6657F26F}" type="slidenum">
              <a:rPr lang="hr-HR" noProof="0" smtClean="0"/>
              <a:pPr/>
              <a:t>‹#›</a:t>
            </a:fld>
            <a:endParaRPr lang="hr-HR"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Slika 6" descr="Veliki oceanski val (poluproziran)" title="Oceanski val"/>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Slika 9" descr="Veliki oceanski val"/>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Pravokutnik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r-HR" noProof="0" dirty="0"/>
          </a:p>
        </p:txBody>
      </p:sp>
      <p:sp>
        <p:nvSpPr>
          <p:cNvPr id="2" name="Rezervirano mjesto za naslov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pPr rtl="0"/>
            <a:r>
              <a:rPr lang="hr-HR" noProof="0" dirty="0"/>
              <a:t>Kliknite da biste uredili stil naslova matrice</a:t>
            </a:r>
          </a:p>
        </p:txBody>
      </p:sp>
      <p:sp>
        <p:nvSpPr>
          <p:cNvPr id="3" name="Rezervirano mjesto za tekst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rtl="0"/>
            <a:r>
              <a:rPr lang="hr-HR" noProof="0" dirty="0"/>
              <a:t>Kliknite da biste uredili stilove teksta matrice</a:t>
            </a:r>
          </a:p>
          <a:p>
            <a:pPr lvl="1" rtl="0"/>
            <a:r>
              <a:rPr lang="hr-HR" noProof="0" dirty="0"/>
              <a:t>Druga razina</a:t>
            </a:r>
          </a:p>
          <a:p>
            <a:pPr lvl="2" rtl="0"/>
            <a:r>
              <a:rPr lang="hr-HR" noProof="0" dirty="0"/>
              <a:t>Treća razina</a:t>
            </a:r>
          </a:p>
          <a:p>
            <a:pPr lvl="3" rtl="0"/>
            <a:r>
              <a:rPr lang="hr-HR" noProof="0" dirty="0"/>
              <a:t>Četvrta razina</a:t>
            </a:r>
          </a:p>
          <a:p>
            <a:pPr lvl="4" rtl="0"/>
            <a:r>
              <a:rPr lang="hr-HR" noProof="0" dirty="0"/>
              <a:t>Peta razina</a:t>
            </a:r>
          </a:p>
        </p:txBody>
      </p:sp>
      <p:sp>
        <p:nvSpPr>
          <p:cNvPr id="5" name="Rezervirano mjesto za podnožje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pPr rtl="0"/>
            <a:r>
              <a:rPr lang="en-US" noProof="0" dirty="0"/>
              <a:t>www.trokut.eu - ured 22</a:t>
            </a:r>
            <a:endParaRPr lang="hr-HR" noProof="0" dirty="0"/>
          </a:p>
        </p:txBody>
      </p:sp>
      <p:sp>
        <p:nvSpPr>
          <p:cNvPr id="4" name="Rezervirano mjesto za datum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A5DA45FF-8887-470E-BED8-1472B59D2E9D}" type="datetime1">
              <a:rPr lang="hr-HR" noProof="0" smtClean="0"/>
              <a:t>20.2.2025.</a:t>
            </a:fld>
            <a:endParaRPr lang="hr-HR" noProof="0" dirty="0"/>
          </a:p>
        </p:txBody>
      </p:sp>
      <p:sp>
        <p:nvSpPr>
          <p:cNvPr id="6" name="Rezervirano mjesto za broj slajda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2A013F82-EE5E-44EE-A61D-E31C6657F26F}" type="slidenum">
              <a:rPr lang="hr-HR" noProof="0" smtClean="0"/>
              <a:pPr/>
              <a:t>‹#›</a:t>
            </a:fld>
            <a:endParaRPr lang="hr-HR" noProof="0"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www.trokut.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trokut/"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www.trokut/"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www.trokut/"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www.trokut/" TargetMode="External"/><Relationship Id="rId2" Type="http://schemas.openxmlformats.org/officeDocument/2006/relationships/image" Target="../media/image10.emf"/><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hyperlink" Target="http://www.trokut/" TargetMode="Externa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hyperlink" Target="http://www.troku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5" Type="http://schemas.openxmlformats.org/officeDocument/2006/relationships/image" Target="../media/image12.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5" Type="http://schemas.openxmlformats.org/officeDocument/2006/relationships/image" Target="../media/image13.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5" Type="http://schemas.openxmlformats.org/officeDocument/2006/relationships/image" Target="../media/image14.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www.troku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5" Type="http://schemas.openxmlformats.org/officeDocument/2006/relationships/image" Target="../media/image15.JP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oleObject" Target="../embeddings/oleObject1.bin"/><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5" Type="http://schemas.openxmlformats.org/officeDocument/2006/relationships/image" Target="../media/image17.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5" Type="http://schemas.openxmlformats.org/officeDocument/2006/relationships/image" Target="../media/image18.jp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www.troku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www.trokut/" TargetMode="Externa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hyperlink" Target="http://www.trokut/" TargetMode="Externa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 Id="rId9" Type="http://schemas.openxmlformats.org/officeDocument/2006/relationships/comments" Target="../comments/commen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5.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5.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5.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rokut/" TargetMode="External"/><Relationship Id="rId1" Type="http://schemas.openxmlformats.org/officeDocument/2006/relationships/slideLayout" Target="../slideLayouts/slideLayout5.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www.trokut/" TargetMode="Externa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trokut.eu/" TargetMode="External"/><Relationship Id="rId5" Type="http://schemas.openxmlformats.org/officeDocument/2006/relationships/hyperlink" Target="mailto:ured22@trokut.eu"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www.trokut/"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www.trokut/"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www.trokut/"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trokut/"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7348A5-BD14-204F-AFA0-5AE828E4F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26"/>
            <a:ext cx="12188825" cy="6796147"/>
          </a:xfrm>
          <a:prstGeom prst="rect">
            <a:avLst/>
          </a:prstGeom>
        </p:spPr>
      </p:pic>
      <p:sp>
        <p:nvSpPr>
          <p:cNvPr id="3" name="Naslov 2"/>
          <p:cNvSpPr>
            <a:spLocks noGrp="1"/>
          </p:cNvSpPr>
          <p:nvPr>
            <p:ph type="ctrTitle"/>
          </p:nvPr>
        </p:nvSpPr>
        <p:spPr>
          <a:xfrm>
            <a:off x="7390556" y="2492896"/>
            <a:ext cx="4572001" cy="1573560"/>
          </a:xfrm>
        </p:spPr>
        <p:txBody>
          <a:bodyPr rtlCol="0">
            <a:normAutofit/>
          </a:bodyPr>
          <a:lstStyle/>
          <a:p>
            <a:pPr rtl="0"/>
            <a:r>
              <a:rPr lang="hr-HR" sz="5400" dirty="0">
                <a:solidFill>
                  <a:srgbClr val="FFC000"/>
                </a:solidFill>
                <a:latin typeface="Bahnschrift Light Condensed" panose="020B0502040204020203" pitchFamily="34" charset="0"/>
              </a:rPr>
              <a:t>OBRT</a:t>
            </a:r>
          </a:p>
        </p:txBody>
      </p:sp>
      <p:sp>
        <p:nvSpPr>
          <p:cNvPr id="4" name="Podnaslov 3"/>
          <p:cNvSpPr>
            <a:spLocks noGrp="1"/>
          </p:cNvSpPr>
          <p:nvPr>
            <p:ph type="subTitle" idx="1"/>
          </p:nvPr>
        </p:nvSpPr>
        <p:spPr>
          <a:xfrm>
            <a:off x="4582243" y="1524001"/>
            <a:ext cx="6998569" cy="1905000"/>
          </a:xfrm>
        </p:spPr>
        <p:txBody>
          <a:bodyPr rtlCol="0">
            <a:normAutofit/>
          </a:bodyPr>
          <a:lstStyle/>
          <a:p>
            <a:pPr rtl="0"/>
            <a:r>
              <a:rPr lang="hr-HR" sz="3200" dirty="0">
                <a:latin typeface="Bahnschrift Light Condensed" panose="020B0502040204020203" pitchFamily="34" charset="0"/>
              </a:rPr>
              <a:t>Osnove u poslovanju obrta i </a:t>
            </a:r>
          </a:p>
          <a:p>
            <a:pPr rtl="0"/>
            <a:r>
              <a:rPr lang="hr-HR" sz="3200" dirty="0">
                <a:latin typeface="Bahnschrift Light Condensed" panose="020B0502040204020203" pitchFamily="34" charset="0"/>
              </a:rPr>
              <a:t>Prijava poreza na dohodak za 2024.g.</a:t>
            </a:r>
          </a:p>
          <a:p>
            <a:pPr rtl="0"/>
            <a:r>
              <a:rPr lang="hr-HR" sz="1200" dirty="0">
                <a:solidFill>
                  <a:schemeClr val="tx1"/>
                </a:solidFill>
                <a:effectLst>
                  <a:outerShdw blurRad="38100" dist="38100" dir="2700000" algn="tl">
                    <a:srgbClr val="000000">
                      <a:alpha val="43137"/>
                    </a:srgbClr>
                  </a:outerShdw>
                </a:effectLst>
                <a:latin typeface="Bahnschrift Light Condensed" panose="020B0502040204020203" pitchFamily="34" charset="0"/>
                <a:hlinkClick r:id="rId4">
                  <a:extLst>
                    <a:ext uri="{A12FA001-AC4F-418D-AE19-62706E023703}">
                      <ahyp:hlinkClr xmlns:ahyp="http://schemas.microsoft.com/office/drawing/2018/hyperlinkcolor" val="tx"/>
                    </a:ext>
                  </a:extLst>
                </a:hlinkClick>
              </a:rPr>
              <a:t>www.trokut.eu</a:t>
            </a:r>
            <a:r>
              <a:rPr lang="hr-HR" sz="1200" dirty="0">
                <a:solidFill>
                  <a:schemeClr val="tx1"/>
                </a:solidFill>
                <a:effectLst>
                  <a:outerShdw blurRad="38100" dist="38100" dir="2700000" algn="tl">
                    <a:srgbClr val="000000">
                      <a:alpha val="43137"/>
                    </a:srgbClr>
                  </a:outerShdw>
                </a:effectLst>
                <a:latin typeface="Bahnschrift Light Condensed" panose="020B0502040204020203" pitchFamily="34" charset="0"/>
              </a:rPr>
              <a:t> – ured 22 Trokut</a:t>
            </a:r>
          </a:p>
        </p:txBody>
      </p:sp>
      <p:pic>
        <p:nvPicPr>
          <p:cNvPr id="9" name="Picture 2" descr="image">
            <a:extLst>
              <a:ext uri="{FF2B5EF4-FFF2-40B4-BE49-F238E27FC236}">
                <a16:creationId xmlns:a16="http://schemas.microsoft.com/office/drawing/2014/main" id="{3241F448-FCE0-135A-37E2-1B603E26149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4380" y="381000"/>
            <a:ext cx="10679234" cy="516467"/>
          </a:xfrm>
        </p:spPr>
        <p:txBody>
          <a:bodyPr rtlCol="0">
            <a:normAutofit fontScale="90000"/>
          </a:bodyPr>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POREZ NA DOHODAK U 2024.G.</a:t>
            </a:r>
          </a:p>
        </p:txBody>
      </p:sp>
      <p:sp>
        <p:nvSpPr>
          <p:cNvPr id="3" name="Rezervirano mjesto za sadržaj 2"/>
          <p:cNvSpPr>
            <a:spLocks noGrp="1"/>
          </p:cNvSpPr>
          <p:nvPr>
            <p:ph sz="half" idx="1"/>
          </p:nvPr>
        </p:nvSpPr>
        <p:spPr>
          <a:xfrm>
            <a:off x="261767" y="1124744"/>
            <a:ext cx="7128790" cy="5552284"/>
          </a:xfrm>
        </p:spPr>
        <p:txBody>
          <a:bodyPr rtlCol="0">
            <a:normAutofit/>
          </a:bodyPr>
          <a:lstStyle/>
          <a:p>
            <a:pPr lvl="0"/>
            <a:r>
              <a:rPr lang="hr-HR" sz="2000" dirty="0">
                <a:solidFill>
                  <a:schemeClr val="bg1"/>
                </a:solidFill>
                <a:latin typeface="Bahnschrift Light Condensed" panose="020B0502040204020203" pitchFamily="34" charset="0"/>
              </a:rPr>
              <a:t>U </a:t>
            </a:r>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paušalnom obrtu </a:t>
            </a:r>
            <a:r>
              <a:rPr lang="hr-HR" sz="2000" dirty="0">
                <a:solidFill>
                  <a:schemeClr val="bg1"/>
                </a:solidFill>
                <a:latin typeface="Bahnschrift Light Condensed" panose="020B0502040204020203" pitchFamily="34" charset="0"/>
              </a:rPr>
              <a:t>ne postoji obveza vođenja poslovnih knjiga.</a:t>
            </a:r>
          </a:p>
          <a:p>
            <a:pPr lvl="0"/>
            <a:r>
              <a:rPr lang="hr-HR" sz="2000" dirty="0">
                <a:solidFill>
                  <a:schemeClr val="bg1"/>
                </a:solidFill>
                <a:latin typeface="Bahnschrift Light Condensed" panose="020B0502040204020203" pitchFamily="34" charset="0"/>
              </a:rPr>
              <a:t>Obrtnik koji je u 2024.g. prešao prag ostvarenog godišnjeg prihoda od 40</a:t>
            </a:r>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.000,00 eura </a:t>
            </a:r>
            <a:r>
              <a:rPr lang="hr-HR" sz="2000" dirty="0">
                <a:solidFill>
                  <a:schemeClr val="bg1"/>
                </a:solidFill>
                <a:latin typeface="Bahnschrift Light Condensed" panose="020B0502040204020203" pitchFamily="34" charset="0"/>
              </a:rPr>
              <a:t>trebao je popuniti obrazac RPO i prijaviti se kao obrtnik koji vodi knjige jednostavnog knjigovodstva. </a:t>
            </a:r>
          </a:p>
          <a:p>
            <a:pPr lvl="0"/>
            <a:r>
              <a:rPr lang="hr-HR" sz="2000" dirty="0">
                <a:solidFill>
                  <a:schemeClr val="bg1"/>
                </a:solidFill>
                <a:latin typeface="Bahnschrift Light Condensed" panose="020B0502040204020203" pitchFamily="34" charset="0"/>
              </a:rPr>
              <a:t>Ukoliko je tijekom godine paušalni obrtnik prešao prag ostvarenog prometa od 40.000,00 eura bio  je dužan je do 01. u idućem mjesecu prijaviti promjenu statusa iz paušalnog obrta i obrt koji vodi jednostavne knjige popunjavanjem i slanjem RPO obrasca. </a:t>
            </a:r>
          </a:p>
          <a:p>
            <a:pPr lvl="0"/>
            <a:r>
              <a:rPr lang="hr-HR" sz="2000" dirty="0">
                <a:solidFill>
                  <a:schemeClr val="bg1"/>
                </a:solidFill>
                <a:latin typeface="Bahnschrift Light Condensed" panose="020B0502040204020203" pitchFamily="34" charset="0"/>
              </a:rPr>
              <a:t>Propisani prag za prijelaz iz paušalnog obrta u obrt koji vodi poslovne knjige od 40.000,00 eura ostvarenih prihoda ujedno je i prag za ulazak u sustav Poreza na dodanu vrijednost.</a:t>
            </a:r>
          </a:p>
          <a:p>
            <a:pPr marL="0" lvl="0" indent="0">
              <a:buNone/>
            </a:pPr>
            <a:endParaRPr lang="hr-HR" dirty="0">
              <a:solidFill>
                <a:schemeClr val="bg1"/>
              </a:solidFill>
              <a:latin typeface="Bahnschrift Light Condensed" panose="020B0502040204020203" pitchFamily="34" charset="0"/>
            </a:endParaRPr>
          </a:p>
          <a:p>
            <a:pPr marL="0" lvl="0" indent="0">
              <a:buNone/>
            </a:pPr>
            <a:endParaRPr lang="hr-HR" dirty="0">
              <a:solidFill>
                <a:schemeClr val="bg1"/>
              </a:solidFill>
            </a:endParaRPr>
          </a:p>
          <a:p>
            <a:pPr marL="0" indent="0">
              <a:buNone/>
            </a:pPr>
            <a:endParaRPr lang="hr-HR" b="1" dirty="0">
              <a:solidFill>
                <a:schemeClr val="bg1"/>
              </a:solidFill>
              <a:effectLst>
                <a:outerShdw blurRad="38100" dist="38100" dir="2700000" algn="tl">
                  <a:srgbClr val="000000">
                    <a:alpha val="43137"/>
                  </a:srgbClr>
                </a:outerShdw>
              </a:effectLst>
            </a:endParaRPr>
          </a:p>
        </p:txBody>
      </p:sp>
      <p:pic>
        <p:nvPicPr>
          <p:cNvPr id="4" name="Picture 2" descr="image">
            <a:extLst>
              <a:ext uri="{FF2B5EF4-FFF2-40B4-BE49-F238E27FC236}">
                <a16:creationId xmlns:a16="http://schemas.microsoft.com/office/drawing/2014/main" id="{B02797D0-63D0-7EF7-1643-F0E2DF79813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Rezervirano mjesto podnožja 7">
            <a:extLst>
              <a:ext uri="{FF2B5EF4-FFF2-40B4-BE49-F238E27FC236}">
                <a16:creationId xmlns:a16="http://schemas.microsoft.com/office/drawing/2014/main" id="{8F252CCE-4E8B-90D2-C4D1-2EACF3064F6C}"/>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Slika 5">
            <a:extLst>
              <a:ext uri="{FF2B5EF4-FFF2-40B4-BE49-F238E27FC236}">
                <a16:creationId xmlns:a16="http://schemas.microsoft.com/office/drawing/2014/main" id="{768D8B6B-3A18-FFE6-7D17-E7BFCCC29DC4}"/>
              </a:ext>
            </a:extLst>
          </p:cNvPr>
          <p:cNvPicPr>
            <a:picLocks noChangeAspect="1"/>
          </p:cNvPicPr>
          <p:nvPr/>
        </p:nvPicPr>
        <p:blipFill>
          <a:blip r:embed="rId6"/>
          <a:stretch>
            <a:fillRect/>
          </a:stretch>
        </p:blipFill>
        <p:spPr>
          <a:xfrm>
            <a:off x="7390557" y="1060955"/>
            <a:ext cx="4536502" cy="5339845"/>
          </a:xfrm>
          <a:prstGeom prst="rect">
            <a:avLst/>
          </a:prstGeom>
        </p:spPr>
      </p:pic>
    </p:spTree>
    <p:extLst>
      <p:ext uri="{BB962C8B-B14F-4D97-AF65-F5344CB8AC3E}">
        <p14:creationId xmlns:p14="http://schemas.microsoft.com/office/powerpoint/2010/main" val="207057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D9208-E1FF-AE8A-7B72-2706F9DECC7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80BADFD-5203-A35C-3848-0CE422613877}"/>
              </a:ext>
            </a:extLst>
          </p:cNvPr>
          <p:cNvSpPr>
            <a:spLocks noGrp="1"/>
          </p:cNvSpPr>
          <p:nvPr>
            <p:ph type="title"/>
          </p:nvPr>
        </p:nvSpPr>
        <p:spPr>
          <a:xfrm>
            <a:off x="621804" y="381000"/>
            <a:ext cx="10501809" cy="954832"/>
          </a:xfrm>
        </p:spPr>
        <p:txBody>
          <a:bodyPr rtlCol="0">
            <a:normAutofit/>
          </a:bodyPr>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POREZ NA DOHODAK – 2024.g.</a:t>
            </a:r>
          </a:p>
        </p:txBody>
      </p:sp>
      <p:pic>
        <p:nvPicPr>
          <p:cNvPr id="4" name="Picture 2" descr="image">
            <a:extLst>
              <a:ext uri="{FF2B5EF4-FFF2-40B4-BE49-F238E27FC236}">
                <a16:creationId xmlns:a16="http://schemas.microsoft.com/office/drawing/2014/main" id="{E2E807AC-A69B-1D4C-9526-7A4081FBF7B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Rezervirano mjesto podnožja 7">
            <a:extLst>
              <a:ext uri="{FF2B5EF4-FFF2-40B4-BE49-F238E27FC236}">
                <a16:creationId xmlns:a16="http://schemas.microsoft.com/office/drawing/2014/main" id="{8489D049-CC76-80F6-A23E-30B26DF903AA}"/>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Slika 5">
            <a:extLst>
              <a:ext uri="{FF2B5EF4-FFF2-40B4-BE49-F238E27FC236}">
                <a16:creationId xmlns:a16="http://schemas.microsoft.com/office/drawing/2014/main" id="{7EC05254-E009-68CA-53AC-CD71458BE0DA}"/>
              </a:ext>
            </a:extLst>
          </p:cNvPr>
          <p:cNvPicPr>
            <a:picLocks noChangeAspect="1"/>
          </p:cNvPicPr>
          <p:nvPr/>
        </p:nvPicPr>
        <p:blipFill>
          <a:blip r:embed="rId6"/>
          <a:stretch>
            <a:fillRect/>
          </a:stretch>
        </p:blipFill>
        <p:spPr>
          <a:xfrm>
            <a:off x="981844" y="1844824"/>
            <a:ext cx="8424936" cy="3790156"/>
          </a:xfrm>
          <a:prstGeom prst="rect">
            <a:avLst/>
          </a:prstGeom>
        </p:spPr>
      </p:pic>
    </p:spTree>
    <p:extLst>
      <p:ext uri="{BB962C8B-B14F-4D97-AF65-F5344CB8AC3E}">
        <p14:creationId xmlns:p14="http://schemas.microsoft.com/office/powerpoint/2010/main" val="212859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49796" y="381001"/>
            <a:ext cx="10573817" cy="395508"/>
          </a:xfrm>
        </p:spPr>
        <p:txBody>
          <a:bodyPr rtlCol="0">
            <a:normAutofit fontScale="90000"/>
          </a:bodyPr>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FISKALIZACIJA</a:t>
            </a:r>
          </a:p>
        </p:txBody>
      </p:sp>
      <p:sp>
        <p:nvSpPr>
          <p:cNvPr id="3" name="Rezervirano mjesto za sadržaj 2"/>
          <p:cNvSpPr>
            <a:spLocks noGrp="1"/>
          </p:cNvSpPr>
          <p:nvPr>
            <p:ph sz="half" idx="1"/>
          </p:nvPr>
        </p:nvSpPr>
        <p:spPr>
          <a:xfrm>
            <a:off x="261766" y="692696"/>
            <a:ext cx="11521279" cy="5784303"/>
          </a:xfrm>
        </p:spPr>
        <p:txBody>
          <a:bodyPr rtlCol="0">
            <a:normAutofit fontScale="55000" lnSpcReduction="20000"/>
          </a:bodyPr>
          <a:lstStyle/>
          <a:p>
            <a:pPr lvl="0">
              <a:lnSpc>
                <a:spcPct val="110000"/>
              </a:lnSpc>
            </a:pPr>
            <a:r>
              <a:rPr lang="hr-HR" sz="2500" dirty="0">
                <a:solidFill>
                  <a:schemeClr val="bg1"/>
                </a:solidFill>
                <a:latin typeface="Bahnschrift Light Condensed" panose="020B0502040204020203" pitchFamily="34" charset="0"/>
              </a:rPr>
              <a:t>Da bi poduzetnik mogao izdavati gotovinske račune mora pribaviti </a:t>
            </a:r>
            <a:r>
              <a:rPr lang="hr-HR" sz="25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certifikat </a:t>
            </a:r>
            <a:r>
              <a:rPr lang="hr-HR" sz="2500" b="1" dirty="0" err="1">
                <a:solidFill>
                  <a:schemeClr val="bg1"/>
                </a:solidFill>
                <a:effectLst>
                  <a:outerShdw blurRad="38100" dist="38100" dir="2700000" algn="tl">
                    <a:srgbClr val="000000">
                      <a:alpha val="43137"/>
                    </a:srgbClr>
                  </a:outerShdw>
                </a:effectLst>
                <a:latin typeface="Bahnschrift Light Condensed" panose="020B0502040204020203" pitchFamily="34" charset="0"/>
              </a:rPr>
              <a:t>fiskalizacije</a:t>
            </a:r>
            <a:r>
              <a:rPr lang="hr-HR" sz="2500" dirty="0">
                <a:solidFill>
                  <a:schemeClr val="bg1"/>
                </a:solidFill>
                <a:latin typeface="Bahnschrift Light Condensed" panose="020B0502040204020203" pitchFamily="34" charset="0"/>
              </a:rPr>
              <a:t> u prometu s gotovinom – Fina</a:t>
            </a:r>
          </a:p>
          <a:p>
            <a:pPr lvl="0">
              <a:lnSpc>
                <a:spcPct val="110000"/>
              </a:lnSpc>
            </a:pPr>
            <a:r>
              <a:rPr lang="hr-HR" sz="25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Interni akt </a:t>
            </a:r>
            <a:r>
              <a:rPr lang="hr-HR" sz="2500" dirty="0">
                <a:solidFill>
                  <a:schemeClr val="bg1"/>
                </a:solidFill>
                <a:latin typeface="Bahnschrift Light Condensed" panose="020B0502040204020203" pitchFamily="34" charset="0"/>
              </a:rPr>
              <a:t>– svaki poduzetnik koji posluje izdajući gotovinske račune treba donijeti interni akt kojim se definira radno vrijeme poslovnog prostora i operateri  - osobe koje su evidentirane u blagajni pod svojim dodijeljenim šiframa kojima ulaze u program za izdavanje gotovinskih računa.</a:t>
            </a:r>
          </a:p>
          <a:p>
            <a:pPr lvl="0">
              <a:lnSpc>
                <a:spcPct val="110000"/>
              </a:lnSpc>
            </a:pPr>
            <a:r>
              <a:rPr lang="hr-HR" sz="25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Blagajnički maksimum </a:t>
            </a:r>
            <a:r>
              <a:rPr lang="hr-HR" sz="2500" dirty="0">
                <a:solidFill>
                  <a:schemeClr val="bg1"/>
                </a:solidFill>
                <a:latin typeface="Bahnschrift Light Condensed" panose="020B0502040204020203" pitchFamily="34" charset="0"/>
              </a:rPr>
              <a:t>– je maksimalna svota novca koja se može nalaziti u blagajni na kraju radnog dana. Visinu blagajničkog maksimuma određuje obveznik fiskalizacije internim aktom. Može se odrediti blagajnički maksimum u svakom pojedinom organizacijskom dijelu (pojedinom poslovnom prostoru) , ako ih poslovni subjekt ima više, ali svi zajedno ne smiju prelaziti zadani maksimum za poslovni subjekt. </a:t>
            </a:r>
          </a:p>
          <a:p>
            <a:pPr lvl="0">
              <a:lnSpc>
                <a:spcPct val="110000"/>
              </a:lnSpc>
            </a:pPr>
            <a:r>
              <a:rPr lang="hr-HR" sz="2500" dirty="0">
                <a:solidFill>
                  <a:schemeClr val="bg1"/>
                </a:solidFill>
                <a:latin typeface="Bahnschrift Light Condensed" panose="020B0502040204020203" pitchFamily="34" charset="0"/>
              </a:rPr>
              <a:t>Obveznik fiskalizacije je obvezan gotov novac iznad visine blagajničkog maksimuma primljen tijekom dana uplatiti na svoj račun istog dana, a najkasnije sljedećeg radnog dana, ali ako u </a:t>
            </a:r>
            <a:r>
              <a:rPr lang="hr-HR" sz="2500" i="1" dirty="0">
                <a:solidFill>
                  <a:schemeClr val="bg1"/>
                </a:solidFill>
                <a:latin typeface="Bahnschrift Light Condensed" panose="020B0502040204020203" pitchFamily="34" charset="0"/>
              </a:rPr>
              <a:t>Jedinstvenom registru računa </a:t>
            </a:r>
            <a:r>
              <a:rPr lang="hr-HR" sz="2500" dirty="0">
                <a:solidFill>
                  <a:schemeClr val="bg1"/>
                </a:solidFill>
                <a:latin typeface="Bahnschrift Light Condensed" panose="020B0502040204020203" pitchFamily="34" charset="0"/>
              </a:rPr>
              <a:t>ima oznaku </a:t>
            </a:r>
            <a:r>
              <a:rPr lang="hr-HR" sz="2500" b="1" dirty="0">
                <a:solidFill>
                  <a:schemeClr val="bg1"/>
                </a:solidFill>
                <a:latin typeface="Bahnschrift Light Condensed" panose="020B0502040204020203" pitchFamily="34" charset="0"/>
              </a:rPr>
              <a:t>blokade računa </a:t>
            </a:r>
            <a:r>
              <a:rPr lang="hr-HR" sz="2500" dirty="0">
                <a:solidFill>
                  <a:schemeClr val="bg1"/>
                </a:solidFill>
                <a:latin typeface="Bahnschrift Light Condensed" panose="020B0502040204020203" pitchFamily="34" charset="0"/>
              </a:rPr>
              <a:t>, tada je prema čl.16.Zakona o provedbi ovrhe na novčanim sredstvima obvezan sav gotov novac koji je primio obavljajući registriranu djelatnost položiti na svoj račun u banci.</a:t>
            </a:r>
          </a:p>
          <a:p>
            <a:pPr lvl="0">
              <a:lnSpc>
                <a:spcPct val="110000"/>
              </a:lnSpc>
            </a:pPr>
            <a:r>
              <a:rPr lang="hr-HR" sz="2500" dirty="0">
                <a:solidFill>
                  <a:schemeClr val="bg1"/>
                </a:solidFill>
                <a:latin typeface="Bahnschrift Light Condensed" panose="020B0502040204020203" pitchFamily="34" charset="0"/>
              </a:rPr>
              <a:t>Od </a:t>
            </a:r>
            <a:r>
              <a:rPr lang="hr-HR" sz="25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03.01.2024.g.</a:t>
            </a:r>
            <a:r>
              <a:rPr lang="hr-HR" sz="2500" dirty="0">
                <a:solidFill>
                  <a:schemeClr val="bg1"/>
                </a:solidFill>
                <a:latin typeface="Bahnschrift Light Condensed" panose="020B0502040204020203" pitchFamily="34" charset="0"/>
              </a:rPr>
              <a:t> najviše svote blagajničkog maksimuma bile su </a:t>
            </a:r>
            <a:r>
              <a:rPr lang="hr-HR" sz="2500" dirty="0">
                <a:solidFill>
                  <a:srgbClr val="FF0000"/>
                </a:solidFill>
                <a:latin typeface="Bahnschrift Light Condensed" panose="020B0502040204020203" pitchFamily="34" charset="0"/>
              </a:rPr>
              <a:t>(iste svote su na snazi i za 2025.g. po istim vrijednostima za veličinu poslovnog subjekta)</a:t>
            </a:r>
          </a:p>
          <a:p>
            <a:pPr marL="45720" lvl="0" indent="0">
              <a:lnSpc>
                <a:spcPct val="110000"/>
              </a:lnSpc>
              <a:buNone/>
            </a:pPr>
            <a:r>
              <a:rPr lang="hr-HR" sz="2500" dirty="0">
                <a:solidFill>
                  <a:schemeClr val="bg1"/>
                </a:solidFill>
                <a:latin typeface="Bahnschrift Light Condensed" panose="020B0502040204020203" pitchFamily="34" charset="0"/>
              </a:rPr>
              <a:t>1. </a:t>
            </a:r>
            <a:r>
              <a:rPr lang="hr-HR" sz="25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Mikro subjekti i fizičke osobe </a:t>
            </a:r>
            <a:r>
              <a:rPr lang="hr-HR" sz="2500" dirty="0">
                <a:solidFill>
                  <a:schemeClr val="bg1"/>
                </a:solidFill>
                <a:latin typeface="Bahnschrift Light Condensed" panose="020B0502040204020203" pitchFamily="34" charset="0"/>
              </a:rPr>
              <a:t>– </a:t>
            </a:r>
            <a:r>
              <a:rPr lang="hr-HR" sz="2500" dirty="0">
                <a:solidFill>
                  <a:schemeClr val="bg1"/>
                </a:solidFill>
                <a:effectLst>
                  <a:outerShdw blurRad="38100" dist="38100" dir="2700000" algn="tl">
                    <a:srgbClr val="000000">
                      <a:alpha val="43137"/>
                    </a:srgbClr>
                  </a:outerShdw>
                </a:effectLst>
                <a:latin typeface="Bahnschrift Light Condensed" panose="020B0502040204020203" pitchFamily="34" charset="0"/>
              </a:rPr>
              <a:t>do 2.000,00 eura </a:t>
            </a:r>
            <a:r>
              <a:rPr lang="hr-HR" sz="2500" dirty="0">
                <a:solidFill>
                  <a:schemeClr val="bg1"/>
                </a:solidFill>
                <a:latin typeface="Bahnschrift Light Condensed" panose="020B0502040204020203" pitchFamily="34" charset="0"/>
              </a:rPr>
              <a:t>: imaju prosječno godišnje manje od 10 zaposlenih, godišnji prihod do 2.000.000,00 eura i/ili imovinu u protuvrijednosti do 2.000.000,00eura</a:t>
            </a:r>
          </a:p>
          <a:p>
            <a:pPr marL="45720" lvl="0" indent="0">
              <a:lnSpc>
                <a:spcPct val="110000"/>
              </a:lnSpc>
              <a:buNone/>
            </a:pPr>
            <a:r>
              <a:rPr lang="hr-HR" sz="2500" dirty="0">
                <a:solidFill>
                  <a:schemeClr val="bg1"/>
                </a:solidFill>
                <a:latin typeface="Bahnschrift Light Condensed" panose="020B0502040204020203" pitchFamily="34" charset="0"/>
              </a:rPr>
              <a:t>2. </a:t>
            </a:r>
            <a:r>
              <a:rPr lang="hr-HR" sz="25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Mali subjekti </a:t>
            </a:r>
            <a:r>
              <a:rPr lang="hr-HR" sz="2500" dirty="0">
                <a:solidFill>
                  <a:schemeClr val="bg1"/>
                </a:solidFill>
                <a:latin typeface="Bahnschrift Light Condensed" panose="020B0502040204020203" pitchFamily="34" charset="0"/>
              </a:rPr>
              <a:t>– </a:t>
            </a:r>
            <a:r>
              <a:rPr lang="hr-HR" sz="2500" dirty="0">
                <a:solidFill>
                  <a:schemeClr val="bg1"/>
                </a:solidFill>
                <a:effectLst>
                  <a:outerShdw blurRad="38100" dist="38100" dir="2700000" algn="tl">
                    <a:srgbClr val="000000">
                      <a:alpha val="43137"/>
                    </a:srgbClr>
                  </a:outerShdw>
                </a:effectLst>
                <a:latin typeface="Bahnschrift Light Condensed" panose="020B0502040204020203" pitchFamily="34" charset="0"/>
              </a:rPr>
              <a:t>do 7.000,00 eura </a:t>
            </a:r>
            <a:r>
              <a:rPr lang="hr-HR" sz="2500" dirty="0">
                <a:solidFill>
                  <a:schemeClr val="bg1"/>
                </a:solidFill>
                <a:latin typeface="Bahnschrift Light Condensed" panose="020B0502040204020203" pitchFamily="34" charset="0"/>
              </a:rPr>
              <a:t>: imaju zaposleno manje od 50 radnika (godišnji prosjek),ostvaruju godišnji poslovni prihod u iznosu protuvrijednosti do 10.000.000,00eura i/ili imaju ukupnu aktivu ako su obveznici poreza na dobit , odnosno imaju dugotrajnu imovinu ako su obveznici poreza na dohodak, u iznosu protuvrijednosti do 10.000.000,00 eura</a:t>
            </a:r>
          </a:p>
          <a:p>
            <a:pPr marL="45720" lvl="0" indent="0">
              <a:lnSpc>
                <a:spcPct val="110000"/>
              </a:lnSpc>
              <a:buNone/>
            </a:pPr>
            <a:r>
              <a:rPr lang="hr-HR" sz="2500" dirty="0">
                <a:solidFill>
                  <a:schemeClr val="bg1"/>
                </a:solidFill>
                <a:latin typeface="Bahnschrift Light Condensed" panose="020B0502040204020203" pitchFamily="34" charset="0"/>
              </a:rPr>
              <a:t>3. </a:t>
            </a:r>
            <a:r>
              <a:rPr lang="hr-HR" sz="2500"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Srednji subjekti </a:t>
            </a:r>
            <a:r>
              <a:rPr lang="hr-HR" sz="2500" dirty="0">
                <a:solidFill>
                  <a:schemeClr val="bg1"/>
                </a:solidFill>
                <a:latin typeface="Bahnschrift Light Condensed" panose="020B0502040204020203" pitchFamily="34" charset="0"/>
              </a:rPr>
              <a:t>– </a:t>
            </a:r>
            <a:r>
              <a:rPr lang="hr-HR" sz="2500" dirty="0">
                <a:solidFill>
                  <a:schemeClr val="bg1"/>
                </a:solidFill>
                <a:effectLst>
                  <a:outerShdw blurRad="38100" dist="38100" dir="2700000" algn="tl">
                    <a:srgbClr val="000000">
                      <a:alpha val="43137"/>
                    </a:srgbClr>
                  </a:outerShdw>
                </a:effectLst>
                <a:latin typeface="Bahnschrift Light Condensed" panose="020B0502040204020203" pitchFamily="34" charset="0"/>
              </a:rPr>
              <a:t>do 12.000,00eura</a:t>
            </a:r>
            <a:r>
              <a:rPr lang="hr-HR" sz="2500" dirty="0">
                <a:solidFill>
                  <a:schemeClr val="bg1"/>
                </a:solidFill>
                <a:latin typeface="Bahnschrift Light Condensed" panose="020B0502040204020203" pitchFamily="34" charset="0"/>
              </a:rPr>
              <a:t> : imaju zaposleno manje od 250 radnika (godišnji prosjek), ostvaruju godišnji poslovni prihod u iznosu protuvrijednosti do 50.000.000,00 eura i/ili imaju ukupnu aktivu ako su obveznici poreza na dobit odnosno imaju dugotrajnu imovinu ako su obveznici poreza na dohodak u iznosu protuvrijednosti do 43.000.000,00 eura</a:t>
            </a:r>
          </a:p>
          <a:p>
            <a:pPr marL="45720" lvl="0" indent="0">
              <a:lnSpc>
                <a:spcPct val="110000"/>
              </a:lnSpc>
              <a:buNone/>
            </a:pPr>
            <a:r>
              <a:rPr lang="hr-HR" sz="2500" dirty="0">
                <a:solidFill>
                  <a:schemeClr val="bg1"/>
                </a:solidFill>
                <a:latin typeface="Bahnschrift Light Condensed" panose="020B0502040204020203" pitchFamily="34" charset="0"/>
              </a:rPr>
              <a:t>4. Za subjekte koji prelaze mjerila koja određuju malo gospodarstvo - do 15.000,00 eura.</a:t>
            </a:r>
          </a:p>
          <a:p>
            <a:pPr marL="45720" lvl="0" indent="0">
              <a:lnSpc>
                <a:spcPct val="110000"/>
              </a:lnSpc>
              <a:buNone/>
            </a:pPr>
            <a:r>
              <a:rPr lang="hr-HR" sz="2500" dirty="0">
                <a:solidFill>
                  <a:schemeClr val="bg1"/>
                </a:solidFill>
                <a:latin typeface="Bahnschrift Light Condensed" panose="020B0502040204020203" pitchFamily="34" charset="0"/>
              </a:rPr>
              <a:t>Iznimno, veliki subjekti mogu internim aktom prepisati blagajnički maksimum u svoti od 15.000,00 eura po pojedinom poslovnom prostoru.</a:t>
            </a:r>
          </a:p>
          <a:p>
            <a:pPr marL="0" lvl="0" indent="0">
              <a:buNone/>
            </a:pPr>
            <a:endParaRPr lang="hr-HR" sz="2500" dirty="0">
              <a:solidFill>
                <a:schemeClr val="bg1"/>
              </a:solidFill>
            </a:endParaRPr>
          </a:p>
          <a:p>
            <a:pPr marL="0" lvl="0" indent="0">
              <a:buNone/>
            </a:pPr>
            <a:endParaRPr lang="hr-HR" dirty="0">
              <a:solidFill>
                <a:schemeClr val="bg1"/>
              </a:solidFill>
            </a:endParaRPr>
          </a:p>
          <a:p>
            <a:pPr marL="0" indent="0">
              <a:buNone/>
            </a:pPr>
            <a:endParaRPr lang="hr-HR" b="1" dirty="0">
              <a:solidFill>
                <a:schemeClr val="bg1"/>
              </a:solidFill>
              <a:effectLst>
                <a:outerShdw blurRad="38100" dist="38100" dir="2700000" algn="tl">
                  <a:srgbClr val="000000">
                    <a:alpha val="43137"/>
                  </a:srgbClr>
                </a:outerShdw>
              </a:effectLst>
            </a:endParaRPr>
          </a:p>
        </p:txBody>
      </p:sp>
      <p:pic>
        <p:nvPicPr>
          <p:cNvPr id="4" name="Picture 2" descr="image">
            <a:extLst>
              <a:ext uri="{FF2B5EF4-FFF2-40B4-BE49-F238E27FC236}">
                <a16:creationId xmlns:a16="http://schemas.microsoft.com/office/drawing/2014/main" id="{B02797D0-63D0-7EF7-1643-F0E2DF79813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Rezervirano mjesto podnožja 7">
            <a:extLst>
              <a:ext uri="{FF2B5EF4-FFF2-40B4-BE49-F238E27FC236}">
                <a16:creationId xmlns:a16="http://schemas.microsoft.com/office/drawing/2014/main" id="{8F252CCE-4E8B-90D2-C4D1-2EACF3064F6C}"/>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642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1C88E0-81CA-9BD5-8495-DD1290F5C4AA}"/>
              </a:ext>
            </a:extLst>
          </p:cNvPr>
          <p:cNvSpPr>
            <a:spLocks noGrp="1"/>
          </p:cNvSpPr>
          <p:nvPr>
            <p:ph type="title"/>
          </p:nvPr>
        </p:nvSpPr>
        <p:spPr>
          <a:xfrm>
            <a:off x="621804" y="381000"/>
            <a:ext cx="10501809" cy="455712"/>
          </a:xfrm>
        </p:spPr>
        <p:txBody>
          <a:bodyPr>
            <a:normAutofit fontScale="90000"/>
          </a:bodyPr>
          <a:lstStyle/>
          <a:p>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FISKALIZACIJA – </a:t>
            </a:r>
            <a:r>
              <a:rPr lang="hr-HR" sz="3100" b="1" dirty="0">
                <a:solidFill>
                  <a:srgbClr val="FF0000"/>
                </a:solidFill>
                <a:effectLst>
                  <a:outerShdw blurRad="38100" dist="38100" dir="2700000" algn="tl">
                    <a:srgbClr val="000000">
                      <a:alpha val="43137"/>
                    </a:srgbClr>
                  </a:outerShdw>
                </a:effectLst>
                <a:latin typeface="Bahnschrift Light Condensed" panose="020B0502040204020203" pitchFamily="34" charset="0"/>
              </a:rPr>
              <a:t>primjer Internog akta</a:t>
            </a:r>
            <a:endParaRPr lang="hr-HR" sz="3100" dirty="0">
              <a:solidFill>
                <a:srgbClr val="FF0000"/>
              </a:solidFill>
              <a:latin typeface="Bahnschrift Light Condensed" panose="020B0502040204020203" pitchFamily="34" charset="0"/>
            </a:endParaRPr>
          </a:p>
        </p:txBody>
      </p:sp>
      <p:sp>
        <p:nvSpPr>
          <p:cNvPr id="3" name="Rezervirano mjesto sadržaja 2">
            <a:extLst>
              <a:ext uri="{FF2B5EF4-FFF2-40B4-BE49-F238E27FC236}">
                <a16:creationId xmlns:a16="http://schemas.microsoft.com/office/drawing/2014/main" id="{9B7CA030-BA4A-A0DF-68DC-7CA0815EF107}"/>
              </a:ext>
            </a:extLst>
          </p:cNvPr>
          <p:cNvSpPr>
            <a:spLocks noGrp="1"/>
          </p:cNvSpPr>
          <p:nvPr>
            <p:ph sz="half" idx="1"/>
          </p:nvPr>
        </p:nvSpPr>
        <p:spPr>
          <a:xfrm>
            <a:off x="549797" y="1124744"/>
            <a:ext cx="5112567" cy="5123656"/>
          </a:xfrm>
        </p:spPr>
        <p:txBody>
          <a:bodyPr>
            <a:normAutofit/>
          </a:bodyPr>
          <a:lstStyle/>
          <a:p>
            <a:pPr algn="l"/>
            <a:endParaRPr lang="hr-HR" sz="1800" b="0" i="0" u="none" strike="noStrike" baseline="0" dirty="0">
              <a:solidFill>
                <a:srgbClr val="000000"/>
              </a:solidFill>
              <a:latin typeface="Century Gothic" panose="020B0502020202020204" pitchFamily="34" charset="0"/>
            </a:endParaRPr>
          </a:p>
          <a:p>
            <a:r>
              <a:rPr lang="hr-HR" sz="2000" b="0" i="0" u="none" strike="noStrike" baseline="0" dirty="0">
                <a:solidFill>
                  <a:srgbClr val="FF0000"/>
                </a:solidFill>
                <a:latin typeface="Bahnschrift Light Condensed" panose="020B0502040204020203" pitchFamily="34" charset="0"/>
              </a:rPr>
              <a:t>Interni akt </a:t>
            </a:r>
            <a:r>
              <a:rPr lang="hr-HR" sz="2000" b="0" i="0" u="none" strike="noStrike" baseline="0" dirty="0">
                <a:solidFill>
                  <a:schemeClr val="bg1"/>
                </a:solidFill>
                <a:latin typeface="Bahnschrift Light Condensed" panose="020B0502040204020203" pitchFamily="34" charset="0"/>
              </a:rPr>
              <a:t>je odluka o pravilima slijednosti numeričkih brojeva računa, o popisu poslovnih prostora, dodijeljenim oznakama poslovnih prostora i naplatnih uređaja .</a:t>
            </a:r>
          </a:p>
          <a:p>
            <a:r>
              <a:rPr lang="pl-PL" sz="2000" b="0" i="0" u="none" strike="noStrike" baseline="0" dirty="0">
                <a:solidFill>
                  <a:schemeClr val="bg1"/>
                </a:solidFill>
                <a:latin typeface="Bahnschrift Light Condensed" panose="020B0502040204020203" pitchFamily="34" charset="0"/>
              </a:rPr>
              <a:t>Obveznik fiskalizacije ga predočuje za potrebe poreznog nadzora.</a:t>
            </a:r>
          </a:p>
          <a:p>
            <a:r>
              <a:rPr lang="hr-HR" sz="2000" b="0" i="0" u="none" strike="noStrike" baseline="0" dirty="0">
                <a:solidFill>
                  <a:schemeClr val="bg1"/>
                </a:solidFill>
                <a:latin typeface="Bahnschrift Light Condensed" panose="020B0502040204020203" pitchFamily="34" charset="0"/>
              </a:rPr>
              <a:t>Numerički broj računa mora slijediti neprekinuti numerički redoslijed, bez praznina, po svakom poslovnom prostoru ili po naplatnom uređaju u poslovnom prostoru.</a:t>
            </a:r>
          </a:p>
          <a:p>
            <a:r>
              <a:rPr lang="hr-HR" sz="2000" dirty="0">
                <a:solidFill>
                  <a:schemeClr val="bg1"/>
                </a:solidFill>
                <a:latin typeface="Bahnschrift Light Condensed" panose="020B0502040204020203" pitchFamily="34" charset="0"/>
              </a:rPr>
              <a:t>N</a:t>
            </a:r>
            <a:r>
              <a:rPr lang="hr-HR" sz="2000" b="0" i="0" u="none" strike="noStrike" baseline="0" dirty="0">
                <a:solidFill>
                  <a:schemeClr val="bg1"/>
                </a:solidFill>
                <a:latin typeface="Bahnschrift Light Condensed" panose="020B0502040204020203" pitchFamily="34" charset="0"/>
              </a:rPr>
              <a:t>eprekinuti numerički redoslijed svake kalendarske godine kreće od broja 1 do broja n, po svakom poslovnom prostoru, odnosno po naplatnom uređaju u poslovnom prostoru. </a:t>
            </a:r>
          </a:p>
          <a:p>
            <a:endParaRPr lang="hr-HR" dirty="0"/>
          </a:p>
        </p:txBody>
      </p:sp>
      <p:pic>
        <p:nvPicPr>
          <p:cNvPr id="8" name="Rezervirano mjesto sadržaja 7">
            <a:extLst>
              <a:ext uri="{FF2B5EF4-FFF2-40B4-BE49-F238E27FC236}">
                <a16:creationId xmlns:a16="http://schemas.microsoft.com/office/drawing/2014/main" id="{C30BA417-1D73-7175-50DC-D7CF79C57411}"/>
              </a:ext>
            </a:extLst>
          </p:cNvPr>
          <p:cNvPicPr>
            <a:picLocks noGrp="1" noChangeAspect="1"/>
          </p:cNvPicPr>
          <p:nvPr>
            <p:ph sz="half" idx="2"/>
          </p:nvPr>
        </p:nvPicPr>
        <p:blipFill>
          <a:blip r:embed="rId2"/>
          <a:stretch>
            <a:fillRect/>
          </a:stretch>
        </p:blipFill>
        <p:spPr>
          <a:xfrm>
            <a:off x="5435930" y="44624"/>
            <a:ext cx="5954834" cy="6768751"/>
          </a:xfrm>
        </p:spPr>
      </p:pic>
      <p:sp>
        <p:nvSpPr>
          <p:cNvPr id="5" name="Rezervirano mjesto podnožja 4">
            <a:extLst>
              <a:ext uri="{FF2B5EF4-FFF2-40B4-BE49-F238E27FC236}">
                <a16:creationId xmlns:a16="http://schemas.microsoft.com/office/drawing/2014/main" id="{491C6F09-34F6-AEB9-DD1E-0D09C6994AC1}"/>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a:p>
            <a:pPr rtl="0"/>
            <a:r>
              <a:rPr lang="en-US" noProof="0" dirty="0"/>
              <a:t> ured 22</a:t>
            </a:r>
            <a:endParaRPr lang="hr-HR" noProof="0" dirty="0"/>
          </a:p>
        </p:txBody>
      </p:sp>
      <p:pic>
        <p:nvPicPr>
          <p:cNvPr id="6" name="Picture 2" descr="image">
            <a:extLst>
              <a:ext uri="{FF2B5EF4-FFF2-40B4-BE49-F238E27FC236}">
                <a16:creationId xmlns:a16="http://schemas.microsoft.com/office/drawing/2014/main" id="{D0605A62-EED2-C8E3-E5E6-65917D17EFF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79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934C4-0BF2-B657-60AC-6C900A58E1D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ED67ECC-F46B-D620-E65F-57A44FCF7778}"/>
              </a:ext>
            </a:extLst>
          </p:cNvPr>
          <p:cNvSpPr>
            <a:spLocks noGrp="1"/>
          </p:cNvSpPr>
          <p:nvPr>
            <p:ph type="title"/>
          </p:nvPr>
        </p:nvSpPr>
        <p:spPr>
          <a:xfrm>
            <a:off x="117748" y="116632"/>
            <a:ext cx="11292844" cy="720080"/>
          </a:xfrm>
        </p:spPr>
        <p:txBody>
          <a:bodyPr>
            <a:normAutofit/>
          </a:bodyPr>
          <a:lstStyle/>
          <a:p>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FISKALIZACIJA – </a:t>
            </a:r>
            <a:r>
              <a:rPr lang="hr-HR" sz="3100" b="1" dirty="0">
                <a:solidFill>
                  <a:srgbClr val="FF0000"/>
                </a:solidFill>
                <a:effectLst>
                  <a:outerShdw blurRad="38100" dist="38100" dir="2700000" algn="tl">
                    <a:srgbClr val="000000">
                      <a:alpha val="43137"/>
                    </a:srgbClr>
                  </a:outerShdw>
                </a:effectLst>
                <a:latin typeface="Bahnschrift Light Condensed" panose="020B0502040204020203" pitchFamily="34" charset="0"/>
              </a:rPr>
              <a:t>primjer Odluka o blagajničkom. maksimumu</a:t>
            </a:r>
            <a:endParaRPr lang="hr-HR" sz="3100" dirty="0">
              <a:solidFill>
                <a:srgbClr val="FF0000"/>
              </a:solidFill>
              <a:latin typeface="Bahnschrift Light Condensed" panose="020B0502040204020203" pitchFamily="34" charset="0"/>
            </a:endParaRPr>
          </a:p>
        </p:txBody>
      </p:sp>
      <p:sp>
        <p:nvSpPr>
          <p:cNvPr id="5" name="Rezervirano mjesto podnožja 4">
            <a:extLst>
              <a:ext uri="{FF2B5EF4-FFF2-40B4-BE49-F238E27FC236}">
                <a16:creationId xmlns:a16="http://schemas.microsoft.com/office/drawing/2014/main" id="{B2D37D85-0F6E-5AEC-B0EB-25EC2460612F}"/>
              </a:ext>
            </a:extLst>
          </p:cNvPr>
          <p:cNvSpPr>
            <a:spLocks noGrp="1"/>
          </p:cNvSpPr>
          <p:nvPr>
            <p:ph type="ftr" sz="quarter" idx="11"/>
          </p:nvPr>
        </p:nvSpPr>
        <p:spPr/>
        <p:txBody>
          <a:bodyPr/>
          <a:lstStyle/>
          <a:p>
            <a:pPr rtl="0"/>
            <a:r>
              <a:rPr lang="en-US" noProof="0" dirty="0"/>
              <a:t>www.trokut.eu - ured 22</a:t>
            </a:r>
            <a:endParaRPr lang="hr-HR" noProof="0" dirty="0"/>
          </a:p>
        </p:txBody>
      </p:sp>
      <p:pic>
        <p:nvPicPr>
          <p:cNvPr id="6" name="Picture 2" descr="image">
            <a:extLst>
              <a:ext uri="{FF2B5EF4-FFF2-40B4-BE49-F238E27FC236}">
                <a16:creationId xmlns:a16="http://schemas.microsoft.com/office/drawing/2014/main" id="{5ABEBAA6-2993-308D-0B5F-F9B275E80A6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7" name="Slika 6">
            <a:extLst>
              <a:ext uri="{FF2B5EF4-FFF2-40B4-BE49-F238E27FC236}">
                <a16:creationId xmlns:a16="http://schemas.microsoft.com/office/drawing/2014/main" id="{65093FCF-6FD2-5273-C92B-BC73F5EB49CA}"/>
              </a:ext>
            </a:extLst>
          </p:cNvPr>
          <p:cNvPicPr>
            <a:picLocks noChangeAspect="1"/>
          </p:cNvPicPr>
          <p:nvPr/>
        </p:nvPicPr>
        <p:blipFill>
          <a:blip r:embed="rId4"/>
          <a:stretch>
            <a:fillRect/>
          </a:stretch>
        </p:blipFill>
        <p:spPr>
          <a:xfrm>
            <a:off x="1485900" y="692696"/>
            <a:ext cx="8064896" cy="6165304"/>
          </a:xfrm>
          <a:prstGeom prst="rect">
            <a:avLst/>
          </a:prstGeom>
        </p:spPr>
      </p:pic>
      <p:sp>
        <p:nvSpPr>
          <p:cNvPr id="4" name="TekstniOkvir 3">
            <a:extLst>
              <a:ext uri="{FF2B5EF4-FFF2-40B4-BE49-F238E27FC236}">
                <a16:creationId xmlns:a16="http://schemas.microsoft.com/office/drawing/2014/main" id="{7C7E6DA4-549B-205F-ACD5-40D26E316B12}"/>
              </a:ext>
            </a:extLst>
          </p:cNvPr>
          <p:cNvSpPr txBox="1"/>
          <p:nvPr/>
        </p:nvSpPr>
        <p:spPr>
          <a:xfrm>
            <a:off x="1053852" y="6307696"/>
            <a:ext cx="5481752" cy="261610"/>
          </a:xfrm>
          <a:prstGeom prst="rect">
            <a:avLst/>
          </a:prstGeom>
          <a:noFill/>
        </p:spPr>
        <p:txBody>
          <a:bodyPr wrap="square">
            <a:spAutoFit/>
          </a:bodyPr>
          <a:lstStyle/>
          <a:p>
            <a:pPr rtl="0"/>
            <a:r>
              <a:rPr lang="en-US" sz="1100" u="sng" noProof="0" dirty="0">
                <a:solidFill>
                  <a:schemeClr val="bg1"/>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www.trokut</a:t>
            </a:r>
            <a:r>
              <a:rPr lang="en-US" sz="1100" u="sng" noProof="0" dirty="0">
                <a:solidFill>
                  <a:schemeClr val="bg1"/>
                </a:solidFill>
                <a:effectLst>
                  <a:outerShdw blurRad="38100" dist="38100" dir="2700000" algn="tl">
                    <a:srgbClr val="000000">
                      <a:alpha val="43137"/>
                    </a:srgbClr>
                  </a:outerShdw>
                </a:effectLst>
              </a:rPr>
              <a:t>.eu - ured22</a:t>
            </a:r>
            <a:endParaRPr lang="hr-HR" sz="1100" u="sng"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942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765820" y="208360"/>
            <a:ext cx="9144001" cy="700360"/>
          </a:xfrm>
        </p:spPr>
        <p:txBody>
          <a:bodyPr rtlCol="0"/>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Razlike paušalnog obrta u odnosu na obrt</a:t>
            </a:r>
          </a:p>
        </p:txBody>
      </p:sp>
      <p:sp>
        <p:nvSpPr>
          <p:cNvPr id="4" name="Rezervirano mjesto za sadržaj 3"/>
          <p:cNvSpPr>
            <a:spLocks noGrp="1"/>
          </p:cNvSpPr>
          <p:nvPr>
            <p:ph sz="half" idx="1"/>
          </p:nvPr>
        </p:nvSpPr>
        <p:spPr>
          <a:xfrm>
            <a:off x="904156" y="836712"/>
            <a:ext cx="9582744" cy="5472608"/>
          </a:xfrm>
        </p:spPr>
        <p:txBody>
          <a:bodyPr rtlCol="0">
            <a:normAutofit lnSpcReduction="10000"/>
          </a:bodyPr>
          <a:lstStyle/>
          <a:p>
            <a:pPr rtl="0"/>
            <a:r>
              <a:rPr lang="hr-HR" sz="2000" dirty="0">
                <a:solidFill>
                  <a:schemeClr val="bg1"/>
                </a:solidFill>
                <a:latin typeface="Bahnschrift Light Condensed" panose="020B0502040204020203" pitchFamily="34" charset="0"/>
              </a:rPr>
              <a:t>Paušalni obrt nema obvezu vođenja poslovnih knjiga</a:t>
            </a:r>
          </a:p>
          <a:p>
            <a:pPr rtl="0"/>
            <a:r>
              <a:rPr lang="hr-HR" sz="2000" dirty="0">
                <a:solidFill>
                  <a:schemeClr val="bg1"/>
                </a:solidFill>
                <a:latin typeface="Bahnschrift Light Condensed" panose="020B0502040204020203" pitchFamily="34" charset="0"/>
              </a:rPr>
              <a:t>Paušalni obrt  - plaća paušalni porez na dohodak  - porez na dohodak u vrijednosti (12% do 31.12.2024.g.) te 12% na ukupnu vrijednost ostvarenih primitaka (od 01.01.2025.g.  -)</a:t>
            </a:r>
          </a:p>
          <a:p>
            <a:pPr marL="0" indent="0" rtl="0">
              <a:buNone/>
            </a:pPr>
            <a:r>
              <a:rPr lang="hr-HR" sz="2000" dirty="0">
                <a:solidFill>
                  <a:schemeClr val="bg1"/>
                </a:solidFill>
                <a:latin typeface="Bahnschrift Light Condensed" panose="020B0502040204020203" pitchFamily="34" charset="0"/>
              </a:rPr>
              <a:t> - Razlika mjesečne obveze uplate doprinosa vlasnika (koji nije u radnom odnosu kod nekog drugog poslovnog subjekta):</a:t>
            </a:r>
          </a:p>
          <a:p>
            <a:pPr rtl="0"/>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Paušalni obrt </a:t>
            </a:r>
            <a:r>
              <a:rPr lang="hr-HR" sz="2000" dirty="0">
                <a:solidFill>
                  <a:schemeClr val="bg1"/>
                </a:solidFill>
                <a:latin typeface="Bahnschrift Light Condensed" panose="020B0502040204020203" pitchFamily="34" charset="0"/>
              </a:rPr>
              <a:t>plaća doprinose vlasnika u manjem iznosu (Napomena: paušalni obrt ne može biti obveznik poreza na dobit</a:t>
            </a:r>
          </a:p>
          <a:p>
            <a:pPr marL="0" indent="0" rtl="0">
              <a:buNone/>
            </a:pPr>
            <a:r>
              <a:rPr lang="hr-HR" sz="2000" dirty="0">
                <a:solidFill>
                  <a:schemeClr val="bg1"/>
                </a:solidFill>
                <a:latin typeface="Bahnschrift Light Condensed" panose="020B0502040204020203" pitchFamily="34" charset="0"/>
              </a:rPr>
              <a:t>                                                    za 2024.g. – 227,76 </a:t>
            </a:r>
            <a:r>
              <a:rPr lang="hr-HR" sz="2000" dirty="0" err="1">
                <a:solidFill>
                  <a:schemeClr val="bg1"/>
                </a:solidFill>
                <a:latin typeface="Bahnschrift Light Condensed" panose="020B0502040204020203" pitchFamily="34" charset="0"/>
              </a:rPr>
              <a:t>eur</a:t>
            </a:r>
            <a:r>
              <a:rPr lang="hr-HR" sz="2000" dirty="0">
                <a:solidFill>
                  <a:schemeClr val="bg1"/>
                </a:solidFill>
                <a:latin typeface="Bahnschrift Light Condensed" panose="020B0502040204020203" pitchFamily="34" charset="0"/>
              </a:rPr>
              <a:t> / za 2025.g. – 262,51 </a:t>
            </a:r>
            <a:r>
              <a:rPr lang="hr-HR" sz="2000" dirty="0" err="1">
                <a:solidFill>
                  <a:schemeClr val="bg1"/>
                </a:solidFill>
                <a:latin typeface="Bahnschrift Light Condensed" panose="020B0502040204020203" pitchFamily="34" charset="0"/>
              </a:rPr>
              <a:t>eur</a:t>
            </a:r>
            <a:endParaRPr lang="hr-HR" sz="2000" dirty="0">
              <a:solidFill>
                <a:schemeClr val="bg1"/>
              </a:solidFill>
              <a:latin typeface="Bahnschrift Light Condensed" panose="020B0502040204020203" pitchFamily="34" charset="0"/>
            </a:endParaRPr>
          </a:p>
          <a:p>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 Obrt</a:t>
            </a:r>
            <a:r>
              <a:rPr lang="hr-HR" sz="2000" dirty="0">
                <a:solidFill>
                  <a:schemeClr val="bg1"/>
                </a:solidFill>
                <a:latin typeface="Bahnschrift Light Condensed" panose="020B0502040204020203" pitchFamily="34" charset="0"/>
              </a:rPr>
              <a:t> plaća doprinose vlasnika (</a:t>
            </a:r>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obveznik poreza na dohodak</a:t>
            </a:r>
            <a:r>
              <a:rPr lang="hr-HR" sz="2000" dirty="0">
                <a:solidFill>
                  <a:schemeClr val="bg1"/>
                </a:solidFill>
                <a:latin typeface="Bahnschrift Light Condensed" panose="020B0502040204020203" pitchFamily="34" charset="0"/>
              </a:rPr>
              <a:t>)</a:t>
            </a:r>
          </a:p>
          <a:p>
            <a:pPr marL="0" indent="0">
              <a:buNone/>
            </a:pPr>
            <a:r>
              <a:rPr lang="hr-HR" sz="2000" dirty="0">
                <a:solidFill>
                  <a:schemeClr val="bg1"/>
                </a:solidFill>
                <a:latin typeface="Bahnschrift Light Condensed" panose="020B0502040204020203" pitchFamily="34" charset="0"/>
              </a:rPr>
              <a:t>                                                    za 2024.g. – 370,11 eura / za 2025.g. – 426,59 </a:t>
            </a:r>
            <a:r>
              <a:rPr lang="hr-HR" sz="2000" dirty="0" err="1">
                <a:solidFill>
                  <a:schemeClr val="bg1"/>
                </a:solidFill>
                <a:latin typeface="Bahnschrift Light Condensed" panose="020B0502040204020203" pitchFamily="34" charset="0"/>
              </a:rPr>
              <a:t>eur</a:t>
            </a:r>
            <a:endParaRPr lang="hr-HR" sz="2000" dirty="0">
              <a:solidFill>
                <a:schemeClr val="bg1"/>
              </a:solidFill>
              <a:latin typeface="Bahnschrift Light Condensed" panose="020B0502040204020203" pitchFamily="34" charset="0"/>
            </a:endParaRPr>
          </a:p>
          <a:p>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Obrt</a:t>
            </a:r>
            <a:r>
              <a:rPr lang="hr-HR" sz="2000" dirty="0">
                <a:solidFill>
                  <a:schemeClr val="bg1"/>
                </a:solidFill>
                <a:latin typeface="Bahnschrift Light Condensed" panose="020B0502040204020203" pitchFamily="34" charset="0"/>
              </a:rPr>
              <a:t> plaća doprinose vlasnika (</a:t>
            </a:r>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obveznik poreza na dobit</a:t>
            </a:r>
            <a:r>
              <a:rPr lang="hr-HR" sz="2000" dirty="0">
                <a:solidFill>
                  <a:schemeClr val="bg1"/>
                </a:solidFill>
                <a:latin typeface="Bahnschrift Light Condensed" panose="020B0502040204020203" pitchFamily="34" charset="0"/>
              </a:rPr>
              <a:t>) </a:t>
            </a:r>
          </a:p>
          <a:p>
            <a:pPr marL="0" indent="0">
              <a:buNone/>
            </a:pPr>
            <a:r>
              <a:rPr lang="hr-HR" sz="2000" dirty="0">
                <a:solidFill>
                  <a:schemeClr val="bg1"/>
                </a:solidFill>
                <a:latin typeface="Bahnschrift Light Condensed" panose="020B0502040204020203" pitchFamily="34" charset="0"/>
              </a:rPr>
              <a:t>                                                    za 2024.g. – 626,24 eura/ za 2025.g. – 721,90 eura</a:t>
            </a:r>
          </a:p>
          <a:p>
            <a:pPr marL="0" indent="0">
              <a:buNone/>
            </a:pPr>
            <a:r>
              <a:rPr lang="hr-HR" sz="2000" dirty="0">
                <a:solidFill>
                  <a:schemeClr val="bg1"/>
                </a:solidFill>
                <a:latin typeface="Bahnschrift Light Condensed" panose="020B0502040204020203" pitchFamily="34" charset="0"/>
              </a:rPr>
              <a:t>(Napomena: paušalni obrt ne može biti obveznik poreza na dobit)</a:t>
            </a:r>
          </a:p>
          <a:p>
            <a:pPr marL="0" indent="0" algn="ctr">
              <a:buNone/>
            </a:pPr>
            <a:endParaRPr lang="hr-HR" sz="2000" dirty="0">
              <a:solidFill>
                <a:schemeClr val="bg1"/>
              </a:solidFill>
              <a:latin typeface="Bahnschrift Light Condensed" panose="020B0502040204020203" pitchFamily="34" charset="0"/>
            </a:endParaRPr>
          </a:p>
        </p:txBody>
      </p:sp>
      <p:sp>
        <p:nvSpPr>
          <p:cNvPr id="11" name="Rezervirano mjesto podnožja 10">
            <a:extLst>
              <a:ext uri="{FF2B5EF4-FFF2-40B4-BE49-F238E27FC236}">
                <a16:creationId xmlns:a16="http://schemas.microsoft.com/office/drawing/2014/main" id="{826FAB67-CE62-8CCC-BA6A-7DE957CE843A}"/>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12"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21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548680"/>
            <a:ext cx="9144001" cy="1296144"/>
          </a:xfrm>
        </p:spPr>
        <p:txBody>
          <a:bodyPr>
            <a:normAutofit fontScale="90000"/>
          </a:bodyPr>
          <a:lstStyle/>
          <a:p>
            <a:r>
              <a:rPr lang="hr-HR"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Vođenje poslovnih knjiga – jednostavno knjigovodstvo u sustavu poreza na dohodak</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NAČELO BLAGAJNE</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3" y="2132856"/>
            <a:ext cx="5705400" cy="1728192"/>
          </a:xfrm>
        </p:spPr>
        <p:txBody>
          <a:bodyPr>
            <a:normAutofit fontScale="92500" lnSpcReduction="20000"/>
          </a:bodyPr>
          <a:lstStyle/>
          <a:p>
            <a:r>
              <a:rPr lang="hr-HR" dirty="0">
                <a:solidFill>
                  <a:schemeClr val="bg1"/>
                </a:solidFill>
                <a:latin typeface="Bahnschrift Light Condensed" panose="020B0502040204020203" pitchFamily="34" charset="0"/>
              </a:rPr>
              <a:t>Što je </a:t>
            </a: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načelo blagajne</a:t>
            </a:r>
            <a:r>
              <a:rPr lang="hr-HR" dirty="0">
                <a:solidFill>
                  <a:schemeClr val="bg1"/>
                </a:solidFill>
                <a:latin typeface="Bahnschrift Light Condensed" panose="020B0502040204020203" pitchFamily="34" charset="0"/>
              </a:rPr>
              <a:t>?</a:t>
            </a:r>
          </a:p>
          <a:p>
            <a:pPr marL="0" indent="0">
              <a:buNone/>
            </a:pPr>
            <a:r>
              <a:rPr lang="hr-HR" dirty="0">
                <a:solidFill>
                  <a:schemeClr val="bg1"/>
                </a:solidFill>
                <a:latin typeface="Bahnschrift Light Condensed" panose="020B0502040204020203" pitchFamily="34" charset="0"/>
              </a:rPr>
              <a:t> - je temeljno načelo u evidentiranja poslovnih događaja u poslovnim knjigama obrta  - POSLOVNI PRIMITCI I IZDACI OD POSLOVNIH DOGAĐAJA UTVRĐUJU SE TEK PRI UPLATI ODNOSNO ISPLATI .</a:t>
            </a:r>
          </a:p>
          <a:p>
            <a:endParaRPr lang="hr-HR" dirty="0">
              <a:solidFill>
                <a:schemeClr val="bg1"/>
              </a:solidFill>
            </a:endParaRPr>
          </a:p>
          <a:p>
            <a:endParaRPr lang="hr-HR" dirty="0">
              <a:solidFill>
                <a:schemeClr val="bg1"/>
              </a:solidFill>
            </a:endParaRPr>
          </a:p>
        </p:txBody>
      </p:sp>
      <p:sp>
        <p:nvSpPr>
          <p:cNvPr id="4" name="Rezervirano mjesto sadržaja 3">
            <a:extLst>
              <a:ext uri="{FF2B5EF4-FFF2-40B4-BE49-F238E27FC236}">
                <a16:creationId xmlns:a16="http://schemas.microsoft.com/office/drawing/2014/main" id="{4E551DAF-F26B-DBFD-C7BF-B21182248056}"/>
              </a:ext>
            </a:extLst>
          </p:cNvPr>
          <p:cNvSpPr>
            <a:spLocks noGrp="1"/>
          </p:cNvSpPr>
          <p:nvPr>
            <p:ph sz="half" idx="2"/>
          </p:nvPr>
        </p:nvSpPr>
        <p:spPr>
          <a:xfrm>
            <a:off x="477789" y="3861048"/>
            <a:ext cx="5832648" cy="2387352"/>
          </a:xfrm>
        </p:spPr>
        <p:txBody>
          <a:bodyPr>
            <a:normAutofit fontScale="92500" lnSpcReduction="20000"/>
          </a:bodyPr>
          <a:lstStyle/>
          <a:p>
            <a:r>
              <a:rPr lang="hr-HR" dirty="0">
                <a:solidFill>
                  <a:schemeClr val="bg1"/>
                </a:solidFill>
                <a:latin typeface="Bahnschrift Light Condensed" panose="020B0502040204020203" pitchFamily="34" charset="0"/>
              </a:rPr>
              <a:t>Kada se poslovni događaji knjiže po NAČELU BLAGAJNE  - troškovi se priznaju u poslovnim knjigama kada je račun dobavljača podmiren, a primici u momentu kada nam je kupac platio račun.</a:t>
            </a:r>
          </a:p>
          <a:p>
            <a:r>
              <a:rPr lang="hr-HR" dirty="0">
                <a:solidFill>
                  <a:schemeClr val="bg1"/>
                </a:solidFill>
                <a:latin typeface="Bahnschrift Light Condensed" panose="020B0502040204020203" pitchFamily="34" charset="0"/>
              </a:rPr>
              <a:t>Tko su obveznici načela blagajne?</a:t>
            </a:r>
          </a:p>
          <a:p>
            <a:pPr marL="0" indent="0">
              <a:buNone/>
            </a:pPr>
            <a:r>
              <a:rPr lang="hr-HR" dirty="0">
                <a:solidFill>
                  <a:schemeClr val="bg1"/>
                </a:solidFill>
                <a:latin typeface="Bahnschrift Light Condensed" panose="020B0502040204020203" pitchFamily="34" charset="0"/>
              </a:rPr>
              <a:t>Obveznici poreza na dohodak (PAUŠALNI OBRT I OBRT KOJI JE OBVEZNIK POREZA NA DOHODAK)</a:t>
            </a: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8" name="Slika 7">
            <a:extLst>
              <a:ext uri="{FF2B5EF4-FFF2-40B4-BE49-F238E27FC236}">
                <a16:creationId xmlns:a16="http://schemas.microsoft.com/office/drawing/2014/main" id="{EBBD97C1-A441-C556-4AB0-4A3C9E9E5D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8018" y="1484784"/>
            <a:ext cx="4272574" cy="4392488"/>
          </a:xfrm>
          <a:prstGeom prst="rect">
            <a:avLst/>
          </a:prstGeom>
        </p:spPr>
      </p:pic>
    </p:spTree>
    <p:extLst>
      <p:ext uri="{BB962C8B-B14F-4D97-AF65-F5344CB8AC3E}">
        <p14:creationId xmlns:p14="http://schemas.microsoft.com/office/powerpoint/2010/main" val="262957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548680"/>
            <a:ext cx="9144001" cy="1431776"/>
          </a:xfrm>
        </p:spPr>
        <p:txBody>
          <a:bodyPr>
            <a:normAutofit fontScale="90000"/>
          </a:bodyPr>
          <a:lstStyle/>
          <a:p>
            <a:pPr>
              <a:lnSpc>
                <a:spcPct val="100000"/>
              </a:lnSpc>
            </a:pPr>
            <a:r>
              <a:rPr lang="hr-HR"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Vođenje poslovnih knjiga – jednostavno knjigovodstvo u sustavu poreza na dohodak</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5616624" cy="4115544"/>
          </a:xfrm>
        </p:spPr>
        <p:txBody>
          <a:bodyPr>
            <a:normAutofit fontScale="92500" lnSpcReduction="10000"/>
          </a:bodyPr>
          <a:lstStyle/>
          <a:p>
            <a:pPr marL="45720" lv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U obrtu, za razliku od trgovačkog društva obrtnik odgovara cijelom svojom imovinom koju posjeduje.</a:t>
            </a:r>
          </a:p>
          <a:p>
            <a:pPr marL="45720" lvl="0" indent="0">
              <a:buNone/>
            </a:pPr>
            <a:r>
              <a:rPr lang="hr-HR" dirty="0">
                <a:solidFill>
                  <a:schemeClr val="bg1"/>
                </a:solidFill>
                <a:latin typeface="Bahnschrift Light Condensed" panose="020B0502040204020203" pitchFamily="34" charset="0"/>
              </a:rPr>
              <a:t>Knjige koje vodi obrtnik:</a:t>
            </a:r>
          </a:p>
          <a:p>
            <a:pPr marL="502920" lvl="0" indent="-457200">
              <a:buAutoNum type="arabicPeriod"/>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KNJIGA PROMETA</a:t>
            </a:r>
          </a:p>
          <a:p>
            <a:pPr marL="502920" lvl="0" indent="-457200">
              <a:buAutoNum type="arabicPeriod"/>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EVIDENCIJE O TRAŽBINAMA I OBVEZAMA</a:t>
            </a:r>
          </a:p>
          <a:p>
            <a:pPr marL="502920" lvl="0" indent="-457200">
              <a:buAutoNum type="arabicPeriod"/>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EVIDENCIJA O NABAVI I UPORABI REPRODUKCIJSKOG I POTROŠNOG MATERIJALA,HRANE, PIĆA I NAPITAKA</a:t>
            </a:r>
          </a:p>
          <a:p>
            <a:pPr marL="502920" lvl="0" indent="-457200">
              <a:buAutoNum type="arabicPeriod"/>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KNJIGA PRIMITAKA I IZDATAKA</a:t>
            </a:r>
          </a:p>
          <a:p>
            <a:pPr marL="502920" lvl="0" indent="-457200">
              <a:buAutoNum type="arabicPeriod"/>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POPIS DUOTRAJNE IMOVINE – OBRAZAC DI</a:t>
            </a:r>
          </a:p>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7" name="Slika 6">
            <a:extLst>
              <a:ext uri="{FF2B5EF4-FFF2-40B4-BE49-F238E27FC236}">
                <a16:creationId xmlns:a16="http://schemas.microsoft.com/office/drawing/2014/main" id="{1B0E7D65-8820-B86C-1F41-599E4D0A4A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0436" y="1628800"/>
            <a:ext cx="5100156" cy="4680520"/>
          </a:xfrm>
          <a:prstGeom prst="rect">
            <a:avLst/>
          </a:prstGeom>
        </p:spPr>
      </p:pic>
    </p:spTree>
    <p:extLst>
      <p:ext uri="{BB962C8B-B14F-4D97-AF65-F5344CB8AC3E}">
        <p14:creationId xmlns:p14="http://schemas.microsoft.com/office/powerpoint/2010/main" val="29838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548680"/>
            <a:ext cx="9144001" cy="1431776"/>
          </a:xfrm>
        </p:spPr>
        <p:txBody>
          <a:bodyPr>
            <a:normAutofit fontScale="90000"/>
          </a:bodyPr>
          <a:lstStyle/>
          <a:p>
            <a:pPr>
              <a:lnSpc>
                <a:spcPct val="100000"/>
              </a:lnSpc>
            </a:pPr>
            <a:r>
              <a:rPr lang="hr-HR"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Vođenje poslovnih knjiga – jednostavno knjigovodstvo u sustavu poreza na dohodak</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45720" lv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EVIDENCIJE O TRAŽBINAMA I OBVEZAMA</a:t>
            </a:r>
          </a:p>
          <a:p>
            <a:pPr marL="0" indent="0">
              <a:buNone/>
            </a:pPr>
            <a:r>
              <a:rPr lang="hr-HR" dirty="0">
                <a:solidFill>
                  <a:schemeClr val="bg1"/>
                </a:solidFill>
                <a:latin typeface="Bahnschrift Light Condensed" panose="020B0502040204020203" pitchFamily="34" charset="0"/>
              </a:rPr>
              <a:t>- je evidencija o svim ispostavljenim i primljenim računima, osim onih naplaćenih ili plaćenih na način koji ima obilježja gotovinskog plaćanja.</a:t>
            </a:r>
            <a:br>
              <a:rPr lang="hr-HR" dirty="0">
                <a:solidFill>
                  <a:schemeClr val="bg1"/>
                </a:solidFill>
                <a:latin typeface="Bahnschrift Light Condensed" panose="020B0502040204020203" pitchFamily="34" charset="0"/>
              </a:rPr>
            </a:br>
            <a:r>
              <a:rPr lang="hr-HR" dirty="0">
                <a:solidFill>
                  <a:schemeClr val="bg1"/>
                </a:solidFill>
                <a:latin typeface="Bahnschrift Light Condensed" panose="020B0502040204020203" pitchFamily="34" charset="0"/>
              </a:rPr>
              <a:t>Mora sadržavati podatke o rednom broju, nazivu kupca odnosno dobavljača, broju i nadnevku izlaznog odnosno ulaznog računa i zaračunatom iznosu, nadnevku plaćanja/naplate te plaćenom odnosno naplaćenom iznosu.</a:t>
            </a:r>
            <a:br>
              <a:rPr lang="hr-HR" dirty="0">
                <a:solidFill>
                  <a:schemeClr val="bg1"/>
                </a:solidFill>
                <a:latin typeface="Bahnschrift Light Condensed" panose="020B0502040204020203" pitchFamily="34" charset="0"/>
              </a:rPr>
            </a:b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Porezni obveznici PDV-a koji vode knjigu primljenih i izdanih računa ne trebaju voditi evidenciju o tražbinama i obvezama</a:t>
            </a:r>
            <a:r>
              <a:rPr lang="hr-HR" dirty="0">
                <a:solidFill>
                  <a:schemeClr val="bg1"/>
                </a:solidFill>
                <a:latin typeface="Bahnschrift Light Condensed" panose="020B0502040204020203" pitchFamily="34" charset="0"/>
              </a:rPr>
              <a:t>.</a:t>
            </a:r>
            <a:br>
              <a:rPr lang="hr-HR" dirty="0">
                <a:solidFill>
                  <a:schemeClr val="bg1"/>
                </a:solidFill>
                <a:latin typeface="Bahnschrift Light Condensed" panose="020B0502040204020203" pitchFamily="34" charset="0"/>
              </a:rPr>
            </a:br>
            <a:r>
              <a:rPr lang="hr-HR" dirty="0">
                <a:solidFill>
                  <a:schemeClr val="bg1"/>
                </a:solidFill>
                <a:latin typeface="Bahnschrift Light Condensed" panose="020B0502040204020203" pitchFamily="34" charset="0"/>
              </a:rPr>
              <a:t>Porezni obveznici PDV-a koji knjigu ulaznih i izlaznih računa vode prema plaćenim odnosno naplaćenim računima, obvezni su voditi i Evidenciju o tražbinama i obvezama.</a:t>
            </a:r>
          </a:p>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noProof="0" dirty="0">
                <a:solidFill>
                  <a:schemeClr val="bg1"/>
                </a:solidFill>
              </a:rPr>
              <a:t>www.trokut.eu - ured 22</a:t>
            </a:r>
            <a:endParaRPr lang="hr-HR" noProof="0" dirty="0">
              <a:solidFill>
                <a:schemeClr val="bg1"/>
              </a:solidFill>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743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825416" y="548680"/>
            <a:ext cx="9879967" cy="1080120"/>
          </a:xfrm>
        </p:spPr>
        <p:txBody>
          <a:bodyPr>
            <a:normAutofit fontScale="90000"/>
          </a:bodyPr>
          <a:lstStyle/>
          <a:p>
            <a:pPr>
              <a:lnSpc>
                <a:spcPct val="100000"/>
              </a:lnSpc>
            </a:pPr>
            <a:r>
              <a:rPr lang="hr-HR"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Vođenje poslovnih knjiga – jednostavno knjigovodstvo u sustavu poreza na dohodak</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7" name="Rezervirano mjesto sadržaja 4"/>
          <p:cNvPicPr>
            <a:picLocks noGrp="1" noChangeAspect="1"/>
          </p:cNvPicPr>
          <p:nvPr>
            <p:ph idx="1"/>
          </p:nvPr>
        </p:nvPicPr>
        <p:blipFill>
          <a:blip r:embed="rId5"/>
          <a:stretch>
            <a:fillRect/>
          </a:stretch>
        </p:blipFill>
        <p:spPr>
          <a:xfrm>
            <a:off x="909836" y="1628800"/>
            <a:ext cx="9795547" cy="4608512"/>
          </a:xfrm>
        </p:spPr>
      </p:pic>
    </p:spTree>
    <p:extLst>
      <p:ext uri="{BB962C8B-B14F-4D97-AF65-F5344CB8AC3E}">
        <p14:creationId xmlns:p14="http://schemas.microsoft.com/office/powerpoint/2010/main" val="206191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Naslov 12"/>
          <p:cNvSpPr>
            <a:spLocks noGrp="1"/>
          </p:cNvSpPr>
          <p:nvPr>
            <p:ph type="title"/>
          </p:nvPr>
        </p:nvSpPr>
        <p:spPr>
          <a:xfrm>
            <a:off x="765820" y="381000"/>
            <a:ext cx="10357793" cy="743744"/>
          </a:xfrm>
        </p:spPr>
        <p:txBody>
          <a:bodyPr rtlCol="0"/>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Sadržaj predavanja</a:t>
            </a:r>
          </a:p>
        </p:txBody>
      </p:sp>
      <p:sp>
        <p:nvSpPr>
          <p:cNvPr id="14" name="Rezervirano mjesto za sadržaj 13"/>
          <p:cNvSpPr>
            <a:spLocks noGrp="1"/>
          </p:cNvSpPr>
          <p:nvPr>
            <p:ph idx="1"/>
          </p:nvPr>
        </p:nvSpPr>
        <p:spPr>
          <a:xfrm>
            <a:off x="693813" y="1828800"/>
            <a:ext cx="5040560" cy="4419600"/>
          </a:xfrm>
        </p:spPr>
        <p:txBody>
          <a:bodyPr rtlCol="0"/>
          <a:lstStyle/>
          <a:p>
            <a:pPr rtl="0"/>
            <a:r>
              <a:rPr lang="hr-HR" dirty="0">
                <a:solidFill>
                  <a:schemeClr val="bg1"/>
                </a:solidFill>
                <a:latin typeface="Bahnschrift Light Condensed" panose="020B0502040204020203" pitchFamily="34" charset="0"/>
              </a:rPr>
              <a:t>Reguliranje obrta</a:t>
            </a:r>
          </a:p>
          <a:p>
            <a:pPr rtl="0"/>
            <a:r>
              <a:rPr lang="hr-HR" dirty="0">
                <a:solidFill>
                  <a:schemeClr val="bg1"/>
                </a:solidFill>
                <a:latin typeface="Bahnschrift Light Condensed" panose="020B0502040204020203" pitchFamily="34" charset="0"/>
              </a:rPr>
              <a:t>Obveza za predaju godišnjeg financijskog izvješća za 2024.g.</a:t>
            </a:r>
          </a:p>
          <a:p>
            <a:r>
              <a:rPr lang="hr-HR" dirty="0">
                <a:solidFill>
                  <a:schemeClr val="bg1"/>
                </a:solidFill>
                <a:latin typeface="Bahnschrift Light Condensed" panose="020B0502040204020203" pitchFamily="34" charset="0"/>
              </a:rPr>
              <a:t>Novosti u 2025.g.</a:t>
            </a:r>
          </a:p>
        </p:txBody>
      </p:sp>
      <p:sp>
        <p:nvSpPr>
          <p:cNvPr id="3" name="Rezervirano mjesto podnožja 2">
            <a:extLst>
              <a:ext uri="{FF2B5EF4-FFF2-40B4-BE49-F238E27FC236}">
                <a16:creationId xmlns:a16="http://schemas.microsoft.com/office/drawing/2014/main" id="{55F8B0B5-2172-8D92-0C28-8D696F7E054A}"/>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4" name="Picture 2" descr="image">
            <a:extLst>
              <a:ext uri="{FF2B5EF4-FFF2-40B4-BE49-F238E27FC236}">
                <a16:creationId xmlns:a16="http://schemas.microsoft.com/office/drawing/2014/main" id="{8D4E8975-E932-C212-653A-814AB90793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5" name="Slika 4">
            <a:extLst>
              <a:ext uri="{FF2B5EF4-FFF2-40B4-BE49-F238E27FC236}">
                <a16:creationId xmlns:a16="http://schemas.microsoft.com/office/drawing/2014/main" id="{CE81A29A-445D-F762-1391-D511896CF9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4089" y="1277144"/>
            <a:ext cx="5359524" cy="3573016"/>
          </a:xfrm>
          <a:prstGeom prst="rect">
            <a:avLst/>
          </a:prstGeom>
        </p:spPr>
      </p:pic>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477788" y="548680"/>
            <a:ext cx="9360025" cy="1431776"/>
          </a:xfrm>
        </p:spPr>
        <p:txBody>
          <a:bodyPr>
            <a:normAutofit fontScale="90000"/>
          </a:bodyPr>
          <a:lstStyle/>
          <a:p>
            <a:pPr>
              <a:lnSpc>
                <a:spcPct val="100000"/>
              </a:lnSpc>
            </a:pPr>
            <a:r>
              <a:rPr lang="hr-HR" b="1" dirty="0">
                <a:solidFill>
                  <a:srgbClr val="063255"/>
                </a:solidFill>
                <a:effectLst>
                  <a:outerShdw blurRad="38100" dist="38100" dir="2700000" algn="tl">
                    <a:srgbClr val="000000">
                      <a:alpha val="43137"/>
                    </a:srgbClr>
                  </a:outerShdw>
                </a:effectLst>
                <a:latin typeface="Bahnschrift Condensed" panose="020B0502040204020203" pitchFamily="34" charset="0"/>
              </a:rPr>
              <a:t>Vođenje poslovnih knjiga – jednostavno knjigovodstvo u sustavu poreza na dohodak</a:t>
            </a:r>
            <a:br>
              <a:rPr lang="hr-HR" dirty="0">
                <a:solidFill>
                  <a:schemeClr val="bg1"/>
                </a:solidFill>
                <a:latin typeface="Bahnschrif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Condensed" panose="020B0502040204020203" pitchFamily="34" charset="0"/>
              </a:rPr>
              <a:t>OBRT</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2060848"/>
            <a:ext cx="11305255" cy="4187552"/>
          </a:xfrm>
        </p:spPr>
        <p:txBody>
          <a:bodyPr>
            <a:normAutofit fontScale="92500"/>
          </a:bodyPr>
          <a:lstStyle/>
          <a:p>
            <a:pPr marL="0" indent="0">
              <a:buNone/>
            </a:pPr>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Evidencija o nabavi i uporabi reprodukcijskog i potrošnog materijala, hrane, pića i napitaka</a:t>
            </a:r>
          </a:p>
          <a:p>
            <a:pPr lvl="0"/>
            <a:r>
              <a:rPr lang="hr-HR" dirty="0">
                <a:solidFill>
                  <a:schemeClr val="bg1"/>
                </a:solidFill>
                <a:latin typeface="Bahnschrift Light Condensed" panose="020B0502040204020203" pitchFamily="34" charset="0"/>
              </a:rPr>
              <a:t>Obvezna za proizvodne i uslužne djelatnosti te ugostitelje koji prodaju hranu i pića i napitke koje su sami proizveli</a:t>
            </a:r>
          </a:p>
          <a:p>
            <a:pPr lvl="0"/>
            <a:r>
              <a:rPr lang="hr-HR" dirty="0">
                <a:solidFill>
                  <a:schemeClr val="bg1"/>
                </a:solidFill>
                <a:latin typeface="Bahnschrift Light Condensed" panose="020B0502040204020203" pitchFamily="34" charset="0"/>
              </a:rPr>
              <a:t>Podaci o nabavi repromaterijala (naziv dobavljača, broj i datum računa, količina)</a:t>
            </a:r>
          </a:p>
          <a:p>
            <a:pPr lvl="0"/>
            <a:r>
              <a:rPr lang="hr-HR" dirty="0">
                <a:solidFill>
                  <a:schemeClr val="bg1"/>
                </a:solidFill>
                <a:latin typeface="Bahnschrift Light Condensed" panose="020B0502040204020203" pitchFamily="34" charset="0"/>
              </a:rPr>
              <a:t>Podaci o utrošku repromaterijala (vrsta materija, utrošena količina, broj internog dokumenta – specifikacije, radnog naloga i sl.)</a:t>
            </a:r>
          </a:p>
          <a:p>
            <a:pPr lvl="0"/>
            <a:r>
              <a:rPr lang="hr-HR" dirty="0">
                <a:solidFill>
                  <a:schemeClr val="bg1"/>
                </a:solidFill>
                <a:latin typeface="Bahnschrift Light Condensed" panose="020B0502040204020203" pitchFamily="34" charset="0"/>
              </a:rPr>
              <a:t>Izgled evidencije nije propisan, bitno je da sadrži tražene elemente</a:t>
            </a:r>
          </a:p>
          <a:p>
            <a:pPr lvl="0"/>
            <a:r>
              <a:rPr lang="hr-HR" dirty="0">
                <a:solidFill>
                  <a:schemeClr val="bg1"/>
                </a:solidFill>
                <a:latin typeface="Bahnschrift Light Condensed" panose="020B0502040204020203" pitchFamily="34" charset="0"/>
              </a:rPr>
              <a:t>Navedene promjene knjiže se najkasnije u roku od mjesec dana od nastanka promjene</a:t>
            </a:r>
          </a:p>
          <a:p>
            <a:pPr lvl="0"/>
            <a:r>
              <a:rPr lang="hr-HR" dirty="0">
                <a:solidFill>
                  <a:schemeClr val="bg1"/>
                </a:solidFill>
                <a:latin typeface="Bahnschrift Light Condensed" panose="020B0502040204020203" pitchFamily="34" charset="0"/>
              </a:rPr>
              <a:t>Ako se upotreba vrši svakodnevno, knjiženje se obavlja temeljem mjesečnih specifikacija o uporabi repromaterijala</a:t>
            </a:r>
          </a:p>
          <a:p>
            <a:endParaRPr lang="hr-HR" dirty="0">
              <a:solidFill>
                <a:schemeClr val="bg1"/>
              </a:solidFill>
            </a:endParaRPr>
          </a:p>
        </p:txBody>
      </p:sp>
    </p:spTree>
    <p:extLst>
      <p:ext uri="{BB962C8B-B14F-4D97-AF65-F5344CB8AC3E}">
        <p14:creationId xmlns:p14="http://schemas.microsoft.com/office/powerpoint/2010/main" val="208152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176229"/>
            <a:ext cx="9144001" cy="1452571"/>
          </a:xfrm>
        </p:spPr>
        <p:txBody>
          <a:bodyPr>
            <a:normAutofit fontScale="90000"/>
          </a:bodyPr>
          <a:lstStyle/>
          <a:p>
            <a:pPr>
              <a:lnSpc>
                <a:spcPct val="100000"/>
              </a:lnSpc>
            </a:pPr>
            <a:r>
              <a:rPr lang="hr-HR" b="1" dirty="0">
                <a:solidFill>
                  <a:srgbClr val="063255"/>
                </a:solidFill>
                <a:effectLst>
                  <a:outerShdw blurRad="38100" dist="38100" dir="2700000" algn="tl">
                    <a:srgbClr val="000000">
                      <a:alpha val="43137"/>
                    </a:srgbClr>
                  </a:outerShdw>
                </a:effectLst>
                <a:latin typeface="Bahnschrift Condensed" panose="020B0502040204020203" pitchFamily="34" charset="0"/>
              </a:rPr>
              <a:t>Vođenje poslovnih knjiga – jednostavno knjigovodstvo u sustavu poreza na dohodak</a:t>
            </a:r>
            <a:br>
              <a:rPr lang="hr-HR" dirty="0">
                <a:solidFill>
                  <a:schemeClr val="bg1"/>
                </a:solidFill>
                <a:latin typeface="Bahnschrif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Condensed" panose="020B0502040204020203" pitchFamily="34" charset="0"/>
              </a:rPr>
              <a:t>OBRT</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340768"/>
            <a:ext cx="11305255" cy="5163550"/>
          </a:xfrm>
        </p:spPr>
        <p:txBody>
          <a:bodyPr>
            <a:normAutofit/>
          </a:bodyPr>
          <a:lstStyle/>
          <a:p>
            <a:pPr marL="0" indent="0">
              <a:buNone/>
            </a:pPr>
            <a:r>
              <a:rPr lang="hr-HR" b="1" dirty="0">
                <a:solidFill>
                  <a:srgbClr val="07426E"/>
                </a:solidFill>
                <a:effectLst>
                  <a:outerShdw blurRad="38100" dist="38100" dir="2700000" algn="tl">
                    <a:srgbClr val="000000">
                      <a:alpha val="43137"/>
                    </a:srgbClr>
                  </a:outerShdw>
                </a:effectLst>
              </a:rPr>
              <a:t>                          </a:t>
            </a:r>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Popis dugotrajne imovine - Obrazac </a:t>
            </a:r>
          </a:p>
          <a:p>
            <a:pPr marL="0" indent="0">
              <a:buNone/>
            </a:pPr>
            <a:r>
              <a:rPr lang="hr-HR" dirty="0"/>
              <a:t>DI</a:t>
            </a:r>
            <a:endParaRPr lang="hr-HR" dirty="0">
              <a:solidFill>
                <a:schemeClr val="bg1"/>
              </a:solidFill>
            </a:endParaRPr>
          </a:p>
        </p:txBody>
      </p:sp>
      <p:pic>
        <p:nvPicPr>
          <p:cNvPr id="7" name="Rezervirano mjesto sadržaja 4"/>
          <p:cNvPicPr>
            <a:picLocks noGrp="1" noChangeAspect="1"/>
          </p:cNvPicPr>
          <p:nvPr>
            <p:ph idx="1"/>
          </p:nvPr>
        </p:nvPicPr>
        <p:blipFill>
          <a:blip r:embed="rId5"/>
          <a:stretch>
            <a:fillRect/>
          </a:stretch>
        </p:blipFill>
        <p:spPr>
          <a:xfrm>
            <a:off x="1341123" y="1709192"/>
            <a:ext cx="8389473" cy="4691608"/>
          </a:xfrm>
        </p:spPr>
      </p:pic>
    </p:spTree>
    <p:extLst>
      <p:ext uri="{BB962C8B-B14F-4D97-AF65-F5344CB8AC3E}">
        <p14:creationId xmlns:p14="http://schemas.microsoft.com/office/powerpoint/2010/main" val="302653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332656"/>
            <a:ext cx="9144001" cy="1451964"/>
          </a:xfrm>
        </p:spPr>
        <p:txBody>
          <a:bodyPr>
            <a:normAutofit fontScale="90000"/>
          </a:bodyPr>
          <a:lstStyle/>
          <a:p>
            <a:pPr>
              <a:lnSpc>
                <a:spcPct val="100000"/>
              </a:lnSpc>
            </a:pPr>
            <a:r>
              <a:rPr lang="hr-HR" sz="3100" b="1" dirty="0">
                <a:solidFill>
                  <a:srgbClr val="063255"/>
                </a:solidFill>
                <a:effectLst>
                  <a:outerShdw blurRad="38100" dist="38100" dir="2700000" algn="tl">
                    <a:srgbClr val="000000">
                      <a:alpha val="43137"/>
                    </a:srgbClr>
                  </a:outerShdw>
                </a:effectLst>
              </a:rPr>
              <a:t>Vođenje poslovnih knjiga – jednostavno knjigovodstvo u sustavu poreza na dohodak</a:t>
            </a:r>
            <a:br>
              <a:rPr lang="hr-HR" dirty="0">
                <a:solidFill>
                  <a:schemeClr val="bg1"/>
                </a:solidFill>
              </a:rPr>
            </a:br>
            <a:r>
              <a:rPr lang="hr-HR" sz="2700" b="1" dirty="0">
                <a:solidFill>
                  <a:srgbClr val="FFC000"/>
                </a:solidFill>
                <a:effectLst>
                  <a:outerShdw blurRad="38100" dist="38100" dir="2700000" algn="tl">
                    <a:srgbClr val="000000">
                      <a:alpha val="43137"/>
                    </a:srgbClr>
                  </a:outerShdw>
                </a:effectLst>
              </a:rPr>
              <a:t>OBRT           </a:t>
            </a:r>
            <a:r>
              <a:rPr lang="hr-HR" sz="2400" b="1" dirty="0">
                <a:solidFill>
                  <a:srgbClr val="07426E"/>
                </a:solidFill>
                <a:effectLst>
                  <a:outerShdw blurRad="38100" dist="38100" dir="2700000" algn="tl">
                    <a:srgbClr val="000000">
                      <a:alpha val="43137"/>
                    </a:srgbClr>
                  </a:outerShdw>
                </a:effectLst>
              </a:rPr>
              <a:t>Knjiga primitaka i izdataka – Obrazac KPI</a:t>
            </a:r>
            <a:br>
              <a:rPr lang="hr-HR" sz="2400" b="1" dirty="0">
                <a:solidFill>
                  <a:srgbClr val="07426E"/>
                </a:solidFill>
              </a:rPr>
            </a:br>
            <a:endParaRPr lang="hr-HR" sz="2700" b="1" dirty="0">
              <a:solidFill>
                <a:srgbClr val="FFC000"/>
              </a:solidFill>
              <a:effectLst>
                <a:outerShdw blurRad="38100" dist="38100" dir="2700000" algn="tl">
                  <a:srgbClr val="000000">
                    <a:alpha val="43137"/>
                  </a:srgbClr>
                </a:outerShdw>
              </a:effectLst>
            </a:endParaRP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graphicFrame>
        <p:nvGraphicFramePr>
          <p:cNvPr id="9" name="Rezervirano mjesto sadržaja 3"/>
          <p:cNvGraphicFramePr>
            <a:graphicFrameLocks noGrp="1"/>
          </p:cNvGraphicFramePr>
          <p:nvPr>
            <p:ph sz="half" idx="1"/>
            <p:extLst>
              <p:ext uri="{D42A27DB-BD31-4B8C-83A1-F6EECF244321}">
                <p14:modId xmlns:p14="http://schemas.microsoft.com/office/powerpoint/2010/main" val="3711563712"/>
              </p:ext>
            </p:extLst>
          </p:nvPr>
        </p:nvGraphicFramePr>
        <p:xfrm>
          <a:off x="765820" y="1412775"/>
          <a:ext cx="9289031" cy="5040561"/>
        </p:xfrm>
        <a:graphic>
          <a:graphicData uri="http://schemas.openxmlformats.org/presentationml/2006/ole">
            <mc:AlternateContent xmlns:mc="http://schemas.openxmlformats.org/markup-compatibility/2006">
              <mc:Choice xmlns:v="urn:schemas-microsoft-com:vml" Requires="v">
                <p:oleObj name="Acrobat Document" r:id="rId5" imgW="7587000" imgH="5364000" progId="AcroExch.Document.11">
                  <p:embed/>
                </p:oleObj>
              </mc:Choice>
              <mc:Fallback>
                <p:oleObj name="Acrobat Document" r:id="rId5" imgW="7587000" imgH="5364000" progId="AcroExch.Document.11">
                  <p:embed/>
                  <p:pic>
                    <p:nvPicPr>
                      <p:cNvPr id="0" name=""/>
                      <p:cNvPicPr/>
                      <p:nvPr/>
                    </p:nvPicPr>
                    <p:blipFill>
                      <a:blip r:embed="rId6"/>
                      <a:stretch>
                        <a:fillRect/>
                      </a:stretch>
                    </p:blipFill>
                    <p:spPr>
                      <a:xfrm>
                        <a:off x="765820" y="1412775"/>
                        <a:ext cx="9289031" cy="50405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2438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792088"/>
          </a:xfrm>
        </p:spPr>
        <p:txBody>
          <a:bodyPr>
            <a:normAutofit fontScale="90000"/>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765820" y="1484784"/>
            <a:ext cx="10297143" cy="4763616"/>
          </a:xfrm>
        </p:spPr>
        <p:txBody>
          <a:bodyPr>
            <a:normAutofit/>
          </a:bodyPr>
          <a:lstStyle/>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Godišnju poreznu prijavu na Obrascu DOH za 2024.g. trebaju predati samostalne obrtničke djelatnosti, slobodna zanimanja i druge samostalne djelatnosti koje dohodak utvrđuju vođenjem poslovnih knjiga, najkasnije do 28.02.2025.g. </a:t>
            </a:r>
          </a:p>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Samostalne djelatnosti koje obavljanju djelatnost u </a:t>
            </a:r>
            <a:r>
              <a:rPr lang="hr-HR" dirty="0" err="1">
                <a:solidFill>
                  <a:schemeClr val="bg1"/>
                </a:solidFill>
                <a:effectLst>
                  <a:outerShdw blurRad="38100" dist="38100" dir="2700000" algn="tl">
                    <a:srgbClr val="000000">
                      <a:alpha val="43137"/>
                    </a:srgbClr>
                  </a:outerShdw>
                </a:effectLst>
                <a:latin typeface="Bahnschrift Light Condensed" panose="020B0502040204020203" pitchFamily="34" charset="0"/>
              </a:rPr>
              <a:t>supoduzetništvu</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 prijavu predaju na Obrascu DOH-Z najkasnije do 31.01.2025.g.</a:t>
            </a:r>
          </a:p>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Godišnju poreznu prijavu podnosi porezni obveznik na temelju podataka evidentiranih u knjizi primitaka i izdataka za 2024.g.</a:t>
            </a:r>
          </a:p>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Samostalne obrtničke djelatnosti, za potrebe utvrđivanja dohotka, vode jednostavno knjigovodstvo (prema načelu blagajne) evidentiranjem poslovnih primitaka i izdataka u poreznom razdoblju u Knjizi primitaka i izdataka – Obrazac KPI.</a:t>
            </a:r>
          </a:p>
        </p:txBody>
      </p:sp>
    </p:spTree>
    <p:extLst>
      <p:ext uri="{BB962C8B-B14F-4D97-AF65-F5344CB8AC3E}">
        <p14:creationId xmlns:p14="http://schemas.microsoft.com/office/powerpoint/2010/main" val="63612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1152128"/>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Samostalne djelatnosti</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1" y="1784620"/>
            <a:ext cx="5040560"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765821" y="1828800"/>
            <a:ext cx="4608512" cy="4419600"/>
          </a:xfrm>
        </p:spPr>
        <p:txBody>
          <a:bodyPr>
            <a:normAutofit/>
          </a:bodyPr>
          <a:lstStyle/>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Samostalnim djelatnostima smatraju se :</a:t>
            </a:r>
          </a:p>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 - djelatnosti obrta i s obrtom izjednačene djelatnosti </a:t>
            </a:r>
          </a:p>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 - djelatnost slobodnih zanimanja</a:t>
            </a:r>
          </a:p>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 - Najam prostora – fizičke osobe </a:t>
            </a:r>
          </a:p>
          <a:p>
            <a:pPr>
              <a:buFont typeface="Wingdings" panose="05000000000000000000" pitchFamily="2" charset="2"/>
              <a:buChar char="Ø"/>
            </a:pPr>
            <a:r>
              <a:rPr lang="hr-HR" dirty="0">
                <a:solidFill>
                  <a:schemeClr val="bg1"/>
                </a:solidFill>
                <a:latin typeface="Bahnschrift Light Condensed" panose="020B0502040204020203" pitchFamily="34" charset="0"/>
              </a:rPr>
              <a:t>od te djelatnosti je u sustavu PDV-a i </a:t>
            </a:r>
          </a:p>
          <a:p>
            <a:pPr>
              <a:buFont typeface="Wingdings" panose="05000000000000000000" pitchFamily="2" charset="2"/>
              <a:buChar char="Ø"/>
            </a:pPr>
            <a:r>
              <a:rPr lang="hr-HR" dirty="0">
                <a:solidFill>
                  <a:schemeClr val="bg1"/>
                </a:solidFill>
                <a:latin typeface="Bahnschrift Light Condensed" panose="020B0502040204020203" pitchFamily="34" charset="0"/>
              </a:rPr>
              <a:t> od te djelatnosti je prešao 40.000,00 eura ostvarenog godišnjeg prihoda.</a:t>
            </a:r>
          </a:p>
          <a:p>
            <a:pPr marL="0" indent="0">
              <a:buNone/>
            </a:pPr>
            <a:endParaRPr lang="hr-HR" dirty="0">
              <a:solidFill>
                <a:schemeClr val="bg1"/>
              </a:solidFill>
              <a:effectLst>
                <a:outerShdw blurRad="38100" dist="38100" dir="2700000" algn="tl">
                  <a:srgbClr val="000000">
                    <a:alpha val="43137"/>
                  </a:srgbClr>
                </a:outerShdw>
              </a:effectLst>
            </a:endParaRPr>
          </a:p>
        </p:txBody>
      </p:sp>
      <p:pic>
        <p:nvPicPr>
          <p:cNvPr id="9" name="Slika 8">
            <a:extLst>
              <a:ext uri="{FF2B5EF4-FFF2-40B4-BE49-F238E27FC236}">
                <a16:creationId xmlns:a16="http://schemas.microsoft.com/office/drawing/2014/main" id="{52431B37-092D-A531-E6A2-88945DA917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8428" y="537592"/>
            <a:ext cx="4464496" cy="5863208"/>
          </a:xfrm>
          <a:prstGeom prst="rect">
            <a:avLst/>
          </a:prstGeom>
        </p:spPr>
      </p:pic>
    </p:spTree>
    <p:extLst>
      <p:ext uri="{BB962C8B-B14F-4D97-AF65-F5344CB8AC3E}">
        <p14:creationId xmlns:p14="http://schemas.microsoft.com/office/powerpoint/2010/main" val="58176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1008112"/>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Prag za ulazak u sustav PDV-a 2024.g./2025.g.</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765820" y="1828800"/>
            <a:ext cx="10297143" cy="4419600"/>
          </a:xfrm>
        </p:spPr>
        <p:txBody>
          <a:bodyPr>
            <a:normAutofit/>
          </a:bodyPr>
          <a:lstStyle/>
          <a:p>
            <a:pPr marL="0" indent="0">
              <a:buNone/>
            </a:pPr>
            <a:r>
              <a:rPr lang="hr-HR" sz="1800" dirty="0">
                <a:solidFill>
                  <a:schemeClr val="bg1"/>
                </a:solidFill>
                <a:effectLst>
                  <a:outerShdw blurRad="38100" dist="38100" dir="2700000" algn="tl">
                    <a:srgbClr val="000000">
                      <a:alpha val="43137"/>
                    </a:srgbClr>
                  </a:outerShdw>
                </a:effectLst>
                <a:latin typeface="Bahnschrift Light Condensed" panose="020B0502040204020203" pitchFamily="34" charset="0"/>
              </a:rPr>
              <a:t>Porezi obveznici koji su u cijeloj 2024.g. ostvarili isporuke iznad 60.000,00 eura (odnosi se na sve porezne obveznike neovisno o time utvrđuju li poreznu obvezu prema izdanim ili naplaćenim računima) trebaju ući u sustav PDV-a od 01.sijećnja.2025.g. te predati Obrazac P-PDV (Zahtjev za registriranje za potrebe poreza na dodanu vrijednost) nadležnoj ispostavi Porezne uprave (PU) najkasnije do 15.sijećnja 2025.g. U istom roku mogu predati zahtjev za brisanje iz registra obveznika PDV-a oni porezni obveznici čije su isporuke u 2024.g. bile ispod navedenog praga. </a:t>
            </a:r>
          </a:p>
          <a:p>
            <a:pPr marL="0" indent="0">
              <a:buNone/>
            </a:pPr>
            <a:r>
              <a:rPr lang="hr-HR" sz="1800" dirty="0">
                <a:solidFill>
                  <a:schemeClr val="bg1"/>
                </a:solidFill>
                <a:effectLst>
                  <a:outerShdw blurRad="38100" dist="38100" dir="2700000" algn="tl">
                    <a:srgbClr val="000000">
                      <a:alpha val="43137"/>
                    </a:srgbClr>
                  </a:outerShdw>
                </a:effectLst>
                <a:latin typeface="Bahnschrift Light Condensed" panose="020B0502040204020203" pitchFamily="34" charset="0"/>
              </a:rPr>
              <a:t>Iz sustava PDV-a ne mogu izaći oni porezni obveznici koji su u registar obveznika PDV-a ušli na vlastiti zahtjev  - dobrovoljno u 2024.g. neovisno o činjenici što su ostvarili isporuke u svoti ispod 60.000,00 eura.</a:t>
            </a:r>
          </a:p>
          <a:p>
            <a:pPr marL="0" indent="0">
              <a:buNone/>
            </a:pPr>
            <a:r>
              <a:rPr lang="hr-HR" sz="1800" dirty="0">
                <a:solidFill>
                  <a:schemeClr val="bg1"/>
                </a:solidFill>
                <a:effectLst>
                  <a:outerShdw blurRad="38100" dist="38100" dir="2700000" algn="tl">
                    <a:srgbClr val="000000">
                      <a:alpha val="43137"/>
                    </a:srgbClr>
                  </a:outerShdw>
                </a:effectLst>
                <a:latin typeface="Bahnschrift Light Condensed" panose="020B0502040204020203" pitchFamily="34" charset="0"/>
              </a:rPr>
              <a:t>Od 01.01.2025.g. promijenjeno je pravilo da se poduzetnik koji je ušao dobrovoljno u sustav PDV-a u slučaju da je ostvario u prethodnoj godini promet manji od praga za ulazak u sustav PDV-a može nakon 2 godine (umjesto nakon 3 godine što je bilo na snazi do 31.12.2024.g.) predati zahtjev za izlazak iz sustava PDV-a prema prethodno navedenim datumima u tekućoj godini.</a:t>
            </a:r>
          </a:p>
        </p:txBody>
      </p:sp>
    </p:spTree>
    <p:extLst>
      <p:ext uri="{BB962C8B-B14F-4D97-AF65-F5344CB8AC3E}">
        <p14:creationId xmlns:p14="http://schemas.microsoft.com/office/powerpoint/2010/main" val="244601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5F6F9-6070-C2E3-71BE-8736BE1174A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64007A1-3660-D7A9-B7C6-FB859744139D}"/>
              </a:ext>
            </a:extLst>
          </p:cNvPr>
          <p:cNvSpPr>
            <a:spLocks noGrp="1"/>
          </p:cNvSpPr>
          <p:nvPr>
            <p:ph type="title"/>
          </p:nvPr>
        </p:nvSpPr>
        <p:spPr>
          <a:xfrm>
            <a:off x="693812" y="404664"/>
            <a:ext cx="9144001" cy="1008112"/>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a:t>
            </a:r>
          </a:p>
        </p:txBody>
      </p:sp>
      <p:sp>
        <p:nvSpPr>
          <p:cNvPr id="3" name="Rezervirano mjesto sadržaja 2">
            <a:extLst>
              <a:ext uri="{FF2B5EF4-FFF2-40B4-BE49-F238E27FC236}">
                <a16:creationId xmlns:a16="http://schemas.microsoft.com/office/drawing/2014/main" id="{80EF7F68-962F-5543-A4EB-B456D961AAEF}"/>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7ED07537-1C3E-BF91-2342-2893B68E0913}"/>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573EF0E2-4DDB-AE61-80FE-B9384B650E1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a:extLst>
              <a:ext uri="{FF2B5EF4-FFF2-40B4-BE49-F238E27FC236}">
                <a16:creationId xmlns:a16="http://schemas.microsoft.com/office/drawing/2014/main" id="{6A9AD947-B569-7FA6-E655-59C796FB8979}"/>
              </a:ext>
            </a:extLst>
          </p:cNvPr>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a:extLst>
              <a:ext uri="{FF2B5EF4-FFF2-40B4-BE49-F238E27FC236}">
                <a16:creationId xmlns:a16="http://schemas.microsoft.com/office/drawing/2014/main" id="{1189258D-2C6A-3406-8FFB-31B56C3109FB}"/>
              </a:ext>
            </a:extLst>
          </p:cNvPr>
          <p:cNvSpPr>
            <a:spLocks noGrp="1"/>
          </p:cNvSpPr>
          <p:nvPr>
            <p:ph sz="half" idx="1"/>
          </p:nvPr>
        </p:nvSpPr>
        <p:spPr>
          <a:xfrm>
            <a:off x="765820" y="1828800"/>
            <a:ext cx="10297143" cy="4419600"/>
          </a:xfrm>
        </p:spPr>
        <p:txBody>
          <a:bodyPr>
            <a:normAutofit/>
          </a:bodyPr>
          <a:lstStyle/>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Ako je obrtnik obveznik PDV-a, prema Zakonu o porezu na dodanu vrijednost , PDV treba obračunati na temelju izdanih računa za isporuku dobara i usluga – primitke (možebitno i na primitke koje je ostvario na način propisan za drugi dohodak) i evidentirati ih u Knjigu I-RA, a u obrascu KPI evidentiraju se samo računi od obavljanja obrtničke djelatnosti.</a:t>
            </a:r>
          </a:p>
          <a:p>
            <a:pPr>
              <a:buFont typeface="Wingdings" panose="05000000000000000000" pitchFamily="2" charset="2"/>
              <a:buChar char="Ø"/>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Na primitke koji se ostvaruju po osnovi dohotka od nesamostalnog rada, ne obračunava se PDV.</a:t>
            </a:r>
          </a:p>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Prema Zakonu o PDV-u vode se :</a:t>
            </a:r>
          </a:p>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 - knjiga ulaznih računa i </a:t>
            </a:r>
          </a:p>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 - knjiga izlaznih računa</a:t>
            </a:r>
          </a:p>
        </p:txBody>
      </p:sp>
    </p:spTree>
    <p:extLst>
      <p:ext uri="{BB962C8B-B14F-4D97-AF65-F5344CB8AC3E}">
        <p14:creationId xmlns:p14="http://schemas.microsoft.com/office/powerpoint/2010/main" val="422399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1152128"/>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765820" y="1556792"/>
            <a:ext cx="10297143" cy="4919436"/>
          </a:xfrm>
        </p:spPr>
        <p:txBody>
          <a:bodyPr>
            <a:normAutofit/>
          </a:bodyPr>
          <a:lstStyle/>
          <a:p>
            <a:pPr marL="0" indent="0">
              <a:buNone/>
            </a:pPr>
            <a:r>
              <a:rPr lang="hr-HR" dirty="0">
                <a:solidFill>
                  <a:schemeClr val="bg1"/>
                </a:solidFill>
                <a:latin typeface="Bahnschrift Light Condensed" panose="020B0502040204020203" pitchFamily="34" charset="0"/>
              </a:rPr>
              <a:t>Sve samostalne obrtničke djelatnosti trebaju predati nadležnoj ispostavi PU sljedeće obračune:</a:t>
            </a:r>
          </a:p>
          <a:p>
            <a:pPr marL="0" indent="0">
              <a:buNone/>
            </a:pPr>
            <a:r>
              <a:rPr lang="hr-HR" dirty="0">
                <a:solidFill>
                  <a:schemeClr val="bg1"/>
                </a:solidFill>
                <a:latin typeface="Bahnschrift Light Condensed" panose="020B0502040204020203" pitchFamily="34" charset="0"/>
              </a:rPr>
              <a:t> - prijavu poreza na dohodak za ostvareni dohodak u </a:t>
            </a:r>
            <a:r>
              <a:rPr lang="hr-HR" dirty="0" err="1">
                <a:solidFill>
                  <a:schemeClr val="bg1"/>
                </a:solidFill>
                <a:latin typeface="Bahnschrift Light Condensed" panose="020B0502040204020203" pitchFamily="34" charset="0"/>
              </a:rPr>
              <a:t>supoduzetništvu</a:t>
            </a:r>
            <a:r>
              <a:rPr lang="hr-HR" dirty="0">
                <a:solidFill>
                  <a:schemeClr val="bg1"/>
                </a:solidFill>
                <a:latin typeface="Bahnschrift Light Condensed" panose="020B0502040204020203" pitchFamily="34" charset="0"/>
              </a:rPr>
              <a:t> na Obrascu DOH-Z (do 31.sijećnja 2025.g.)</a:t>
            </a:r>
          </a:p>
          <a:p>
            <a:pPr marL="0" indent="0">
              <a:buNone/>
            </a:pPr>
            <a:r>
              <a:rPr lang="hr-HR" dirty="0">
                <a:solidFill>
                  <a:schemeClr val="bg1"/>
                </a:solidFill>
                <a:latin typeface="Bahnschrift Light Condensed" panose="020B0502040204020203" pitchFamily="34" charset="0"/>
              </a:rPr>
              <a:t> - prijavu poreza na dohodak na Obrascu DOH (do 28.veljače 2025.g.)</a:t>
            </a:r>
          </a:p>
          <a:p>
            <a:pPr marL="0" indent="0">
              <a:buNone/>
            </a:pPr>
            <a:r>
              <a:rPr lang="hr-HR" dirty="0">
                <a:solidFill>
                  <a:schemeClr val="bg1"/>
                </a:solidFill>
                <a:latin typeface="Bahnschrift Light Condensed" panose="020B0502040204020203" pitchFamily="34" charset="0"/>
              </a:rPr>
              <a:t> - popis dugotrajne imovine na Obrascu DI za 2024.g.</a:t>
            </a:r>
          </a:p>
          <a:p>
            <a:pPr marL="0" indent="0">
              <a:buNone/>
            </a:pPr>
            <a:r>
              <a:rPr lang="hr-HR" dirty="0">
                <a:solidFill>
                  <a:schemeClr val="bg1"/>
                </a:solidFill>
                <a:latin typeface="Bahnschrift Light Condensed" panose="020B0502040204020203" pitchFamily="34" charset="0"/>
              </a:rPr>
              <a:t> - obračun članarina turističkim zajednicama za 2024.g. na Obrascu TZ  </a:t>
            </a:r>
            <a:r>
              <a:rPr lang="hr-HR" sz="2000" dirty="0">
                <a:solidFill>
                  <a:schemeClr val="bg1"/>
                </a:solidFill>
                <a:latin typeface="Bahnschrift Light Condensed" panose="020B0502040204020203" pitchFamily="34" charset="0"/>
              </a:rPr>
              <a:t>- ako se osnovna djelatnost nalazi na propisanom popisu djelatnosti koje podliježu obvezi obračuna i uplate članarine turističkim zajednicama za područja na kojem se djelatnost obavlja</a:t>
            </a:r>
          </a:p>
          <a:p>
            <a:pPr marL="0" indent="0">
              <a:buNone/>
            </a:pPr>
            <a:r>
              <a:rPr lang="hr-HR" dirty="0">
                <a:solidFill>
                  <a:schemeClr val="bg1"/>
                </a:solidFill>
                <a:latin typeface="Bahnschrift Light Condensed" panose="020B0502040204020203" pitchFamily="34" charset="0"/>
              </a:rPr>
              <a:t> - obračun spomeničke rente za 2024.g. na Obrascu SR </a:t>
            </a:r>
            <a:r>
              <a:rPr lang="hr-HR" sz="2000" dirty="0">
                <a:solidFill>
                  <a:schemeClr val="bg1"/>
                </a:solidFill>
                <a:latin typeface="Bahnschrift Light Condensed" panose="020B0502040204020203" pitchFamily="34" charset="0"/>
              </a:rPr>
              <a:t>- ako se osnovna djelatnost nalazi na propisanom popisu djelatnosti koje podliježu obvezi obračuna i uplate spomeničke rente za područja na kojem se djelatnost obavlja</a:t>
            </a:r>
          </a:p>
          <a:p>
            <a:pPr marL="0" indent="0">
              <a:buNone/>
            </a:pPr>
            <a:endParaRPr lang="hr-HR" dirty="0">
              <a:solidFill>
                <a:schemeClr val="bg1"/>
              </a:solidFill>
              <a:latin typeface="Bahnschrift Light Condensed" panose="020B0502040204020203" pitchFamily="34" charset="0"/>
            </a:endParaRPr>
          </a:p>
        </p:txBody>
      </p:sp>
    </p:spTree>
    <p:extLst>
      <p:ext uri="{BB962C8B-B14F-4D97-AF65-F5344CB8AC3E}">
        <p14:creationId xmlns:p14="http://schemas.microsoft.com/office/powerpoint/2010/main" val="361099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1152128"/>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765820" y="1828800"/>
            <a:ext cx="5112567" cy="4419600"/>
          </a:xfrm>
        </p:spPr>
        <p:txBody>
          <a:bodyPr>
            <a:normAutofit/>
          </a:bodyPr>
          <a:lstStyle/>
          <a:p>
            <a:pPr marL="0" indent="0">
              <a:buNone/>
            </a:pPr>
            <a:r>
              <a:rPr lang="hr-HR" dirty="0">
                <a:solidFill>
                  <a:schemeClr val="bg1"/>
                </a:solidFill>
                <a:latin typeface="Bahnschrift Light Condensed" panose="020B0502040204020203" pitchFamily="34" charset="0"/>
              </a:rPr>
              <a:t>Samostalne djelatnosti – obveznici PDV-a trebali su sve možebitne ispravke PDV-a i usklađenja iskazati u obrascu PDV za posljednje razdoblje oporezivanja kalendarske godine, odnosno na Obrascu PDV za prosinac 2024.g. koji je trebalo predati do 20. siječanja 2025.g.</a:t>
            </a:r>
          </a:p>
          <a:p>
            <a:pPr marL="0" indent="0">
              <a:buNone/>
            </a:pPr>
            <a:endParaRPr lang="hr-HR" dirty="0">
              <a:solidFill>
                <a:schemeClr val="bg1"/>
              </a:solidFill>
            </a:endParaRPr>
          </a:p>
          <a:p>
            <a:pPr marL="0" indent="0">
              <a:buNone/>
            </a:pPr>
            <a:endParaRPr lang="hr-HR" dirty="0">
              <a:solidFill>
                <a:schemeClr val="bg1"/>
              </a:solidFill>
            </a:endParaRPr>
          </a:p>
        </p:txBody>
      </p:sp>
      <p:pic>
        <p:nvPicPr>
          <p:cNvPr id="9" name="Slika 8">
            <a:extLst>
              <a:ext uri="{FF2B5EF4-FFF2-40B4-BE49-F238E27FC236}">
                <a16:creationId xmlns:a16="http://schemas.microsoft.com/office/drawing/2014/main" id="{977D858F-AA01-C456-C8CB-A408898D0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428" y="1052736"/>
            <a:ext cx="5001494" cy="4968552"/>
          </a:xfrm>
          <a:prstGeom prst="rect">
            <a:avLst/>
          </a:prstGeom>
        </p:spPr>
      </p:pic>
    </p:spTree>
    <p:extLst>
      <p:ext uri="{BB962C8B-B14F-4D97-AF65-F5344CB8AC3E}">
        <p14:creationId xmlns:p14="http://schemas.microsoft.com/office/powerpoint/2010/main" val="375282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1152128"/>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765820" y="1828800"/>
            <a:ext cx="10297143" cy="4419600"/>
          </a:xfrm>
        </p:spPr>
        <p:txBody>
          <a:bodyPr>
            <a:normAutofit/>
          </a:bodyPr>
          <a:lstStyle/>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Dohodak od samostalnih djelatnosti je </a:t>
            </a:r>
            <a:r>
              <a:rPr lang="hr-HR" dirty="0">
                <a:solidFill>
                  <a:schemeClr val="bg1"/>
                </a:solidFill>
                <a:latin typeface="Bahnschrift Light Condensed" panose="020B0502040204020203" pitchFamily="34" charset="0"/>
              </a:rPr>
              <a:t>razlika između poslovnih primitaka i poslovnih izdataka nastalih u poreznom razdoblju.</a:t>
            </a:r>
          </a:p>
          <a:p>
            <a:pPr marL="0" indent="0">
              <a:buNone/>
            </a:pPr>
            <a:r>
              <a:rPr lang="hr-HR" dirty="0">
                <a:solidFill>
                  <a:schemeClr val="bg1"/>
                </a:solidFill>
                <a:latin typeface="Bahnschrift Light Condensed" panose="020B0502040204020203" pitchFamily="34" charset="0"/>
              </a:rPr>
              <a:t>Bez obzira da li je riječ i obrtničkoj djelatnosti s jednim nositeljem ili obavljanju obrtničke djelatnosti s više </a:t>
            </a:r>
            <a:r>
              <a:rPr lang="hr-HR" dirty="0" err="1">
                <a:solidFill>
                  <a:schemeClr val="bg1"/>
                </a:solidFill>
                <a:latin typeface="Bahnschrift Light Condensed" panose="020B0502040204020203" pitchFamily="34" charset="0"/>
              </a:rPr>
              <a:t>supoduzetnika</a:t>
            </a:r>
            <a:r>
              <a:rPr lang="hr-HR" dirty="0">
                <a:solidFill>
                  <a:schemeClr val="bg1"/>
                </a:solidFill>
                <a:latin typeface="Bahnschrift Light Condensed" panose="020B0502040204020203" pitchFamily="34" charset="0"/>
              </a:rPr>
              <a:t> to su svi poslovni događaji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(primici i izdaci) evidentirani u Obrascu KPI (Knjiga primitaka i izdataka)prema načelu blagajne </a:t>
            </a:r>
            <a:r>
              <a:rPr lang="hr-HR" dirty="0">
                <a:solidFill>
                  <a:schemeClr val="bg1"/>
                </a:solidFill>
                <a:latin typeface="Bahnschrift Light Condensed" panose="020B0502040204020203" pitchFamily="34" charset="0"/>
              </a:rPr>
              <a:t>odnosno oni koji su plaćeni i naplaćeni u razdoblju od 01. siječnja do 31.prosinca 2024.g., zajedno sa izdatkom amortizacije  - otpisom dugotrajne imovine , a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prema obračunu iskazanom na obrascu DI</a:t>
            </a:r>
            <a:r>
              <a:rPr lang="hr-HR" dirty="0">
                <a:solidFill>
                  <a:schemeClr val="bg1"/>
                </a:solidFill>
                <a:latin typeface="Bahnschrift Light Condensed" panose="020B0502040204020203" pitchFamily="34" charset="0"/>
              </a:rPr>
              <a:t>.</a:t>
            </a:r>
            <a:r>
              <a:rPr lang="hr-HR" dirty="0">
                <a:solidFill>
                  <a:srgbClr val="FF0000"/>
                </a:solidFill>
                <a:latin typeface="Bahnschrift Light Condensed" panose="020B0502040204020203" pitchFamily="34" charset="0"/>
              </a:rPr>
              <a:t>(ovo je jedini obračun koji ulazi u knjigu primitaka i izdataka po obračunu, a ne po načelu blagajne).</a:t>
            </a:r>
            <a:endParaRPr lang="hr-HR" dirty="0">
              <a:solidFill>
                <a:schemeClr val="bg1"/>
              </a:solidFill>
              <a:latin typeface="Bahnschrift Light Condensed" panose="020B0502040204020203" pitchFamily="34" charset="0"/>
            </a:endParaRPr>
          </a:p>
          <a:p>
            <a:pPr marL="0" indent="0">
              <a:buNone/>
            </a:pPr>
            <a:endParaRPr lang="hr-HR" dirty="0">
              <a:solidFill>
                <a:schemeClr val="bg1"/>
              </a:solidFill>
            </a:endParaRPr>
          </a:p>
        </p:txBody>
      </p:sp>
    </p:spTree>
    <p:extLst>
      <p:ext uri="{BB962C8B-B14F-4D97-AF65-F5344CB8AC3E}">
        <p14:creationId xmlns:p14="http://schemas.microsoft.com/office/powerpoint/2010/main" val="75319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693812" y="278614"/>
            <a:ext cx="9144001" cy="414082"/>
          </a:xfrm>
        </p:spPr>
        <p:txBody>
          <a:bodyPr rtlCol="0">
            <a:normAutofit fontScale="90000"/>
          </a:bodyPr>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Što je obrt</a:t>
            </a:r>
          </a:p>
        </p:txBody>
      </p:sp>
      <p:sp>
        <p:nvSpPr>
          <p:cNvPr id="4" name="Rezervirano mjesto sadržaja 3">
            <a:extLst>
              <a:ext uri="{FF2B5EF4-FFF2-40B4-BE49-F238E27FC236}">
                <a16:creationId xmlns:a16="http://schemas.microsoft.com/office/drawing/2014/main" id="{7E8F61F3-F4DC-7CB5-3589-04AF191B9EAF}"/>
              </a:ext>
            </a:extLst>
          </p:cNvPr>
          <p:cNvSpPr>
            <a:spLocks noGrp="1"/>
          </p:cNvSpPr>
          <p:nvPr>
            <p:ph idx="1"/>
          </p:nvPr>
        </p:nvSpPr>
        <p:spPr>
          <a:xfrm>
            <a:off x="693812" y="692696"/>
            <a:ext cx="10429801" cy="5984332"/>
          </a:xfrm>
        </p:spPr>
        <p:txBody>
          <a:bodyPr>
            <a:normAutofit fontScale="77500" lnSpcReduction="20000"/>
          </a:bodyPr>
          <a:lstStyle/>
          <a:p>
            <a:pPr marL="45720" lvl="0" indent="0">
              <a:lnSpc>
                <a:spcPct val="120000"/>
              </a:lnSpc>
              <a:buNone/>
            </a:pPr>
            <a:r>
              <a:rPr lang="hr-HR" sz="2600" b="1" dirty="0">
                <a:solidFill>
                  <a:schemeClr val="bg1"/>
                </a:solidFill>
                <a:latin typeface="Bahnschrift Light Condensed" panose="020B0502040204020203" pitchFamily="34" charset="0"/>
              </a:rPr>
              <a:t>Obrt </a:t>
            </a:r>
            <a:r>
              <a:rPr lang="hr-HR" sz="2600" dirty="0">
                <a:solidFill>
                  <a:schemeClr val="bg1"/>
                </a:solidFill>
                <a:latin typeface="Bahnschrift Light Condensed" panose="020B0502040204020203" pitchFamily="34" charset="0"/>
              </a:rPr>
              <a:t>je samostalno i trajno obavljanje dopuštenih gospodarskih djelatnosti na tržištu, koje se mogu obavljati kao proizvodnja, promet ili usluge.</a:t>
            </a:r>
          </a:p>
          <a:p>
            <a:pPr marL="45720" lvl="0" indent="0">
              <a:lnSpc>
                <a:spcPct val="120000"/>
              </a:lnSpc>
              <a:buNone/>
            </a:pPr>
            <a:r>
              <a:rPr lang="hr-HR" sz="2600" dirty="0">
                <a:solidFill>
                  <a:schemeClr val="bg1"/>
                </a:solidFill>
                <a:latin typeface="Bahnschrift Light Condensed" panose="020B0502040204020203" pitchFamily="34" charset="0"/>
              </a:rPr>
              <a:t>Obrti mogu biti:</a:t>
            </a:r>
          </a:p>
          <a:p>
            <a:pPr lvl="0">
              <a:lnSpc>
                <a:spcPct val="120000"/>
              </a:lnSpc>
            </a:pPr>
            <a:r>
              <a:rPr lang="hr-HR" sz="2600" b="1" dirty="0">
                <a:solidFill>
                  <a:schemeClr val="bg1"/>
                </a:solidFill>
                <a:latin typeface="Bahnschrift Light Condensed" panose="020B0502040204020203" pitchFamily="34" charset="0"/>
              </a:rPr>
              <a:t>Slobodni obrti </a:t>
            </a:r>
            <a:r>
              <a:rPr lang="hr-HR" sz="2600" dirty="0">
                <a:solidFill>
                  <a:schemeClr val="bg1"/>
                </a:solidFill>
                <a:latin typeface="Bahnschrift Light Condensed" panose="020B0502040204020203" pitchFamily="34" charset="0"/>
              </a:rPr>
              <a:t>su oni obrti za čije je obavljanje potrebno ispuniti samo opće uvjete za otvaranje obrta, tj. ne traži se propisana stručna sprema.</a:t>
            </a:r>
          </a:p>
          <a:p>
            <a:pPr lvl="0">
              <a:lnSpc>
                <a:spcPct val="120000"/>
              </a:lnSpc>
            </a:pPr>
            <a:r>
              <a:rPr lang="hr-HR" sz="2600" b="1" dirty="0">
                <a:solidFill>
                  <a:schemeClr val="bg1"/>
                </a:solidFill>
                <a:latin typeface="Bahnschrift Light Condensed" panose="020B0502040204020203" pitchFamily="34" charset="0"/>
              </a:rPr>
              <a:t>Vezani obrti </a:t>
            </a:r>
            <a:r>
              <a:rPr lang="hr-HR" sz="2600" dirty="0">
                <a:solidFill>
                  <a:schemeClr val="bg1"/>
                </a:solidFill>
                <a:latin typeface="Bahnschrift Light Condensed" panose="020B0502040204020203" pitchFamily="34" charset="0"/>
              </a:rPr>
              <a:t>su oni obrti za čije se obavljanje, osim općih uvjeta, traži ispit o stručnoj osposobljenosti, odgovarajuća srednja stručna sprema ili majstorski ispit (automehaničar, frizer, instalater grijanja i klimatizacije, stolar, klesar..). </a:t>
            </a:r>
          </a:p>
          <a:p>
            <a:pPr lvl="0">
              <a:lnSpc>
                <a:spcPct val="120000"/>
              </a:lnSpc>
            </a:pPr>
            <a:r>
              <a:rPr lang="hr-HR" sz="2600" b="1" dirty="0">
                <a:solidFill>
                  <a:schemeClr val="bg1"/>
                </a:solidFill>
                <a:latin typeface="Bahnschrift Light Condensed" panose="020B0502040204020203" pitchFamily="34" charset="0"/>
              </a:rPr>
              <a:t>Povlašteni obrti </a:t>
            </a:r>
            <a:r>
              <a:rPr lang="hr-HR" sz="2600" dirty="0">
                <a:solidFill>
                  <a:schemeClr val="bg1"/>
                </a:solidFill>
                <a:latin typeface="Bahnschrift Light Condensed" panose="020B0502040204020203" pitchFamily="34" charset="0"/>
              </a:rPr>
              <a:t>su oni obrti čije je obavljanje moguće isključivo na temelju povlastice, koju izdaje nadležno ministarstvo ili drugo nadležno tijelo ovisno o djelatnosti (na primjer, morski ribar, slatkovodni ribar).</a:t>
            </a:r>
          </a:p>
          <a:p>
            <a:pPr lvl="0">
              <a:lnSpc>
                <a:spcPct val="120000"/>
              </a:lnSpc>
            </a:pPr>
            <a:r>
              <a:rPr lang="hr-HR" sz="2600" b="1" dirty="0">
                <a:solidFill>
                  <a:schemeClr val="bg1"/>
                </a:solidFill>
                <a:latin typeface="Bahnschrift Light Condensed" panose="020B0502040204020203" pitchFamily="34" charset="0"/>
              </a:rPr>
              <a:t>Vođenje poslovnih knjiga obrta zasniva se na priznavanju prihoda i rashoda po „načelu blagajne” – to znači da se primici bilježe nakon što su naplaćeni , odnosno izdaci nakon što su plaćeni.</a:t>
            </a:r>
          </a:p>
          <a:p>
            <a:pPr lvl="0">
              <a:lnSpc>
                <a:spcPct val="120000"/>
              </a:lnSpc>
            </a:pPr>
            <a:r>
              <a:rPr lang="hr-HR" sz="2600" b="1" dirty="0">
                <a:solidFill>
                  <a:schemeClr val="bg1"/>
                </a:solidFill>
                <a:latin typeface="Bahnschrift Light Condensed" panose="020B0502040204020203" pitchFamily="34" charset="0"/>
              </a:rPr>
              <a:t>Izuzetak od temeljnog načela blagajne jesu izdaci temeljem otpisa (amortizacije) dugotrajne imovine – obračunata amortizacija na kraju razdoblja priznaje se u trošak. </a:t>
            </a:r>
          </a:p>
          <a:p>
            <a:endParaRPr lang="hr-HR" dirty="0">
              <a:solidFill>
                <a:schemeClr val="bg1"/>
              </a:solidFill>
            </a:endParaRPr>
          </a:p>
        </p:txBody>
      </p:sp>
      <p:sp>
        <p:nvSpPr>
          <p:cNvPr id="5" name="Rezervirano mjesto podnožja 4">
            <a:extLst>
              <a:ext uri="{FF2B5EF4-FFF2-40B4-BE49-F238E27FC236}">
                <a16:creationId xmlns:a16="http://schemas.microsoft.com/office/drawing/2014/main" id="{F1A84555-A93B-A444-8684-824BBAD7A396}"/>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7" name="Picture 2" descr="image">
            <a:extLst>
              <a:ext uri="{FF2B5EF4-FFF2-40B4-BE49-F238E27FC236}">
                <a16:creationId xmlns:a16="http://schemas.microsoft.com/office/drawing/2014/main" id="{FB6A9EFD-AF51-B446-A0E5-AD25DA31E9E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213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936104"/>
          </a:xfrm>
        </p:spPr>
        <p:txBody>
          <a:bodyPr>
            <a:normAutofit fontScale="90000"/>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Porezno priznati primitci i izdaci </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693812" y="1484784"/>
            <a:ext cx="10369151" cy="4763616"/>
          </a:xfrm>
        </p:spPr>
        <p:txBody>
          <a:bodyPr>
            <a:normAutofit fontScale="92500"/>
          </a:bodyPr>
          <a:lstStyle/>
          <a:p>
            <a:pPr marL="0" indent="0">
              <a:buNone/>
            </a:pPr>
            <a:r>
              <a:rPr lang="hr-HR" b="1" u="sng" dirty="0">
                <a:solidFill>
                  <a:schemeClr val="bg1"/>
                </a:solidFill>
                <a:effectLst>
                  <a:outerShdw blurRad="38100" dist="38100" dir="2700000" algn="tl">
                    <a:srgbClr val="000000">
                      <a:alpha val="43137"/>
                    </a:srgbClr>
                  </a:outerShdw>
                </a:effectLst>
                <a:latin typeface="Bahnschrift Light Condensed" panose="020B0502040204020203" pitchFamily="34" charset="0"/>
              </a:rPr>
              <a:t>Poslovni primitci </a:t>
            </a:r>
            <a:r>
              <a:rPr lang="hr-HR" dirty="0">
                <a:solidFill>
                  <a:schemeClr val="bg1"/>
                </a:solidFill>
                <a:latin typeface="Bahnschrift Light Condensed" panose="020B0502040204020203" pitchFamily="34" charset="0"/>
              </a:rPr>
              <a:t>– sva dobra u vidu naplaćenih potraživanja koja su poreznom obvezniku pritekla u okviru njegove samostalne djelatnosti.</a:t>
            </a:r>
          </a:p>
          <a:p>
            <a:pPr marL="0" indent="0">
              <a:buNone/>
            </a:pPr>
            <a:r>
              <a:rPr lang="hr-HR" dirty="0">
                <a:solidFill>
                  <a:schemeClr val="bg1"/>
                </a:solidFill>
                <a:latin typeface="Bahnschrift Light Condensed" panose="020B0502040204020203" pitchFamily="34" charset="0"/>
              </a:rPr>
              <a:t>Poslovni primicima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ne</a:t>
            </a:r>
            <a:r>
              <a:rPr lang="hr-HR" dirty="0">
                <a:solidFill>
                  <a:schemeClr val="bg1"/>
                </a:solidFill>
                <a:latin typeface="Bahnschrift Light Condensed" panose="020B0502040204020203" pitchFamily="34" charset="0"/>
              </a:rPr>
              <a:t> smatraju se:</a:t>
            </a:r>
          </a:p>
          <a:p>
            <a:pPr marL="0" indent="0">
              <a:buNone/>
            </a:pPr>
            <a:r>
              <a:rPr lang="hr-HR" dirty="0">
                <a:solidFill>
                  <a:schemeClr val="bg1"/>
                </a:solidFill>
                <a:latin typeface="Bahnschrift Light Condensed" panose="020B0502040204020203" pitchFamily="34" charset="0"/>
              </a:rPr>
              <a:t> - primljeni krediti i zajmovi banaka i drugih fizičkih i pravnih osoba</a:t>
            </a:r>
          </a:p>
          <a:p>
            <a:pPr marL="0" indent="0">
              <a:buNone/>
            </a:pPr>
            <a:r>
              <a:rPr lang="hr-HR" dirty="0">
                <a:solidFill>
                  <a:schemeClr val="bg1"/>
                </a:solidFill>
                <a:latin typeface="Bahnschrift Light Condensed" panose="020B0502040204020203" pitchFamily="34" charset="0"/>
              </a:rPr>
              <a:t> - izuzimanje financijske imovine za osobne potrebe vlasnika </a:t>
            </a:r>
          </a:p>
          <a:p>
            <a:pPr marL="0" indent="0">
              <a:buNone/>
            </a:pPr>
            <a:r>
              <a:rPr lang="hr-HR" dirty="0">
                <a:solidFill>
                  <a:schemeClr val="bg1"/>
                </a:solidFill>
                <a:latin typeface="Bahnschrift Light Condensed" panose="020B0502040204020203" pitchFamily="34" charset="0"/>
              </a:rPr>
              <a:t> - prolazne stavke – novac primljen u ime i za račun trećih osoba</a:t>
            </a:r>
          </a:p>
          <a:p>
            <a:pPr marL="0" indent="0">
              <a:buNone/>
            </a:pPr>
            <a:r>
              <a:rPr lang="hr-HR" dirty="0">
                <a:solidFill>
                  <a:schemeClr val="bg1"/>
                </a:solidFill>
                <a:latin typeface="Bahnschrift Light Condensed" panose="020B0502040204020203" pitchFamily="34" charset="0"/>
              </a:rPr>
              <a:t> - nadoknade za vrijeme bolovanja vlasnika obrta i ostalih samostalnih zanimanja primljene od HZZO-a.</a:t>
            </a:r>
          </a:p>
          <a:p>
            <a:pPr marL="0" indent="0">
              <a:buNone/>
            </a:pPr>
            <a:r>
              <a:rPr lang="hr-HR" dirty="0">
                <a:solidFill>
                  <a:schemeClr val="bg1"/>
                </a:solidFill>
                <a:latin typeface="Bahnschrift Light Condensed" panose="020B0502040204020203" pitchFamily="34" charset="0"/>
              </a:rPr>
              <a:t> - dospjela nenaplaćena potraživanja od kupaca</a:t>
            </a:r>
          </a:p>
          <a:p>
            <a:pPr marL="0" indent="0">
              <a:buNone/>
            </a:pPr>
            <a:r>
              <a:rPr lang="hr-HR" dirty="0">
                <a:solidFill>
                  <a:schemeClr val="bg1"/>
                </a:solidFill>
                <a:latin typeface="Bahnschrift Light Condensed" panose="020B0502040204020203" pitchFamily="34" charset="0"/>
              </a:rPr>
              <a:t> - primljene državne potpore primljene radi ublažavanja posebnih okolnosti propisanih propisom kojim je uređen opći porezni postupak (</a:t>
            </a:r>
            <a:r>
              <a:rPr lang="hr-HR" dirty="0" err="1">
                <a:solidFill>
                  <a:schemeClr val="bg1"/>
                </a:solidFill>
                <a:latin typeface="Bahnschrift Light Condensed" panose="020B0502040204020203" pitchFamily="34" charset="0"/>
              </a:rPr>
              <a:t>Covid</a:t>
            </a:r>
            <a:r>
              <a:rPr lang="hr-HR" dirty="0">
                <a:solidFill>
                  <a:schemeClr val="bg1"/>
                </a:solidFill>
                <a:latin typeface="Bahnschrift Light Condensed" panose="020B0502040204020203" pitchFamily="34" charset="0"/>
              </a:rPr>
              <a:t> pandemija), te  primljene potpore za samozapošljavanje.</a:t>
            </a:r>
          </a:p>
        </p:txBody>
      </p:sp>
    </p:spTree>
    <p:extLst>
      <p:ext uri="{BB962C8B-B14F-4D97-AF65-F5344CB8AC3E}">
        <p14:creationId xmlns:p14="http://schemas.microsoft.com/office/powerpoint/2010/main" val="180744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1152128"/>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Porezno priznati primitci i izdaci </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765820" y="1828800"/>
            <a:ext cx="10297143" cy="4419600"/>
          </a:xfrm>
        </p:spPr>
        <p:txBody>
          <a:bodyPr>
            <a:normAutofit/>
          </a:bodyPr>
          <a:lstStyle/>
          <a:p>
            <a:pPr marL="0" indent="0">
              <a:buNone/>
            </a:pPr>
            <a:r>
              <a:rPr lang="hr-HR" sz="2000" b="1" u="sng" dirty="0">
                <a:solidFill>
                  <a:schemeClr val="bg1"/>
                </a:solidFill>
                <a:effectLst>
                  <a:outerShdw blurRad="38100" dist="38100" dir="2700000" algn="tl">
                    <a:srgbClr val="000000">
                      <a:alpha val="43137"/>
                    </a:srgbClr>
                  </a:outerShdw>
                </a:effectLst>
                <a:latin typeface="Bahnschrift Light Condensed" panose="020B0502040204020203" pitchFamily="34" charset="0"/>
              </a:rPr>
              <a:t>Poslovni izdaci </a:t>
            </a:r>
            <a:r>
              <a:rPr lang="hr-HR" sz="2000" dirty="0">
                <a:solidFill>
                  <a:schemeClr val="bg1"/>
                </a:solidFill>
                <a:latin typeface="Bahnschrift Light Condensed" panose="020B0502040204020203" pitchFamily="34" charset="0"/>
              </a:rPr>
              <a:t>– svi izdaci nastali za obavljanje djelatnosti obrtnika sa svrhom ostvarenja dobiti, koji su izravno vezani za ostvarenje dobitka. Uvjet je načelo blagajne </a:t>
            </a:r>
            <a:r>
              <a:rPr lang="hr-HR" sz="2000" dirty="0">
                <a:solidFill>
                  <a:schemeClr val="bg1"/>
                </a:solidFill>
                <a:effectLst>
                  <a:outerShdw blurRad="38100" dist="38100" dir="2700000" algn="tl">
                    <a:srgbClr val="000000">
                      <a:alpha val="43137"/>
                    </a:srgbClr>
                  </a:outerShdw>
                </a:effectLst>
                <a:latin typeface="Bahnschrift Light Condensed" panose="020B0502040204020203" pitchFamily="34" charset="0"/>
              </a:rPr>
              <a:t>osim troška amortizacije </a:t>
            </a:r>
            <a:r>
              <a:rPr lang="hr-HR" sz="2000" dirty="0">
                <a:solidFill>
                  <a:schemeClr val="bg1"/>
                </a:solidFill>
                <a:latin typeface="Bahnschrift Light Condensed" panose="020B0502040204020203" pitchFamily="34" charset="0"/>
              </a:rPr>
              <a:t>koji se evidentira po načelu obračuna.</a:t>
            </a:r>
          </a:p>
          <a:p>
            <a:pPr marL="0" indent="0">
              <a:buNone/>
            </a:pPr>
            <a:r>
              <a:rPr lang="hr-HR" sz="2000" dirty="0">
                <a:solidFill>
                  <a:schemeClr val="bg1"/>
                </a:solidFill>
                <a:latin typeface="Bahnschrift Light Condensed" panose="020B0502040204020203" pitchFamily="34" charset="0"/>
              </a:rPr>
              <a:t>Poslovni izdacima ne smatraju se:</a:t>
            </a:r>
          </a:p>
          <a:p>
            <a:pPr marL="0" indent="0">
              <a:buNone/>
            </a:pPr>
            <a:r>
              <a:rPr lang="hr-HR" sz="2000" dirty="0">
                <a:solidFill>
                  <a:schemeClr val="bg1"/>
                </a:solidFill>
                <a:latin typeface="Bahnschrift Light Condensed" panose="020B0502040204020203" pitchFamily="34" charset="0"/>
              </a:rPr>
              <a:t> - plaćeni porez na dohodak</a:t>
            </a:r>
          </a:p>
          <a:p>
            <a:pPr marL="0" indent="0">
              <a:buNone/>
            </a:pPr>
            <a:r>
              <a:rPr lang="hr-HR" sz="2000" dirty="0">
                <a:solidFill>
                  <a:schemeClr val="bg1"/>
                </a:solidFill>
                <a:latin typeface="Bahnschrift Light Condensed" panose="020B0502040204020203" pitchFamily="34" charset="0"/>
              </a:rPr>
              <a:t> - plaćena obveza za </a:t>
            </a:r>
            <a:r>
              <a:rPr lang="hr-HR" sz="2000" dirty="0" err="1">
                <a:solidFill>
                  <a:schemeClr val="bg1"/>
                </a:solidFill>
                <a:latin typeface="Bahnschrift Light Condensed" panose="020B0502040204020203" pitchFamily="34" charset="0"/>
              </a:rPr>
              <a:t>pdv</a:t>
            </a:r>
            <a:r>
              <a:rPr lang="hr-HR" sz="2000" dirty="0">
                <a:solidFill>
                  <a:schemeClr val="bg1"/>
                </a:solidFill>
                <a:latin typeface="Bahnschrift Light Condensed" panose="020B0502040204020203" pitchFamily="34" charset="0"/>
              </a:rPr>
              <a:t> po obračunu</a:t>
            </a:r>
          </a:p>
          <a:p>
            <a:pPr marL="0" indent="0">
              <a:buNone/>
            </a:pPr>
            <a:r>
              <a:rPr lang="hr-HR" sz="2000" dirty="0">
                <a:solidFill>
                  <a:schemeClr val="bg1"/>
                </a:solidFill>
                <a:latin typeface="Bahnschrift Light Condensed" panose="020B0502040204020203" pitchFamily="34" charset="0"/>
              </a:rPr>
              <a:t> - izdaci za novčane kazne i prekršaje i kamate za zakašnjela plaćanja osobnih izdataka</a:t>
            </a:r>
          </a:p>
          <a:p>
            <a:pPr marL="0" indent="0">
              <a:buNone/>
            </a:pPr>
            <a:r>
              <a:rPr lang="hr-HR" sz="2000" dirty="0">
                <a:solidFill>
                  <a:schemeClr val="bg1"/>
                </a:solidFill>
                <a:latin typeface="Bahnschrift Light Condensed" panose="020B0502040204020203" pitchFamily="34" charset="0"/>
              </a:rPr>
              <a:t> - otplate kredita i zajmova nositelja obrtničke djelatnosti</a:t>
            </a:r>
          </a:p>
        </p:txBody>
      </p:sp>
    </p:spTree>
    <p:extLst>
      <p:ext uri="{BB962C8B-B14F-4D97-AF65-F5344CB8AC3E}">
        <p14:creationId xmlns:p14="http://schemas.microsoft.com/office/powerpoint/2010/main" val="22327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864096"/>
          </a:xfrm>
        </p:spPr>
        <p:txBody>
          <a:bodyPr>
            <a:normAutofit fontScale="90000"/>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Porezno priznati primitci i izdaci </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177036"/>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a:xfrm>
            <a:off x="1053852" y="6381493"/>
            <a:ext cx="2304255" cy="276228"/>
          </a:xfrm>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11" name="Rezervirano mjesto sadržaja 10">
            <a:extLst>
              <a:ext uri="{FF2B5EF4-FFF2-40B4-BE49-F238E27FC236}">
                <a16:creationId xmlns:a16="http://schemas.microsoft.com/office/drawing/2014/main" id="{FE0A5173-609A-AE37-FD5C-5FDF167EC4A1}"/>
              </a:ext>
            </a:extLst>
          </p:cNvPr>
          <p:cNvSpPr>
            <a:spLocks noGrp="1"/>
          </p:cNvSpPr>
          <p:nvPr>
            <p:ph sz="half" idx="1"/>
          </p:nvPr>
        </p:nvSpPr>
        <p:spPr>
          <a:xfrm>
            <a:off x="837828" y="1661176"/>
            <a:ext cx="9361041" cy="4587224"/>
          </a:xfrm>
        </p:spPr>
        <p:txBody>
          <a:bodyPr/>
          <a:lstStyle/>
          <a:p>
            <a:r>
              <a:rPr lang="hr-HR" dirty="0">
                <a:solidFill>
                  <a:schemeClr val="bg1"/>
                </a:solidFill>
                <a:latin typeface="Bahnschrift Light Condensed" panose="020B0502040204020203" pitchFamily="34" charset="0"/>
              </a:rPr>
              <a:t>Primljene državne potpore kroz subvenciju za nabave dugotrajne imovine evidentiraju se u primitke razdoblja proporcionalno obračunatom iznosu amortizacije istih sredstava za predmetno razdoblje.</a:t>
            </a:r>
          </a:p>
          <a:p>
            <a:r>
              <a:rPr lang="hr-HR" dirty="0">
                <a:solidFill>
                  <a:schemeClr val="bg1"/>
                </a:solidFill>
                <a:latin typeface="Bahnschrift Light Condensed" panose="020B0502040204020203" pitchFamily="34" charset="0"/>
              </a:rPr>
              <a:t>Ako smo nabavili opremu u vrijednosti 10.000 eura u 2024.g., a obračun amortizacije za istu imovinu iznosi 1.500,00 eura za 2024.g. , u knjizi primitaka i izdataka priznat ćemo (knjižiti) 1.500,00 eura ostvarenih prihoda za 2024.g. po osnovi predmetne potpore i iznos amortizacije 1.500,00 eura po izvršenom obračunu.</a:t>
            </a:r>
          </a:p>
          <a:p>
            <a:r>
              <a:rPr lang="hr-HR" dirty="0">
                <a:solidFill>
                  <a:schemeClr val="bg1"/>
                </a:solidFill>
                <a:latin typeface="Bahnschrift Light Condensed" panose="020B0502040204020203" pitchFamily="34" charset="0"/>
              </a:rPr>
              <a:t>Ovo je primjer priznavanja prihoda po razgraničenju.</a:t>
            </a:r>
          </a:p>
        </p:txBody>
      </p:sp>
    </p:spTree>
    <p:extLst>
      <p:ext uri="{BB962C8B-B14F-4D97-AF65-F5344CB8AC3E}">
        <p14:creationId xmlns:p14="http://schemas.microsoft.com/office/powerpoint/2010/main" val="42288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936104"/>
          </a:xfrm>
        </p:spPr>
        <p:txBody>
          <a:bodyPr>
            <a:normAutofit fontScale="90000"/>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Obrazac DOH-Z</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765820" y="1828800"/>
            <a:ext cx="10297143" cy="4419600"/>
          </a:xfrm>
        </p:spPr>
        <p:txBody>
          <a:bodyPr>
            <a:normAutofit/>
          </a:bodyPr>
          <a:lstStyle/>
          <a:p>
            <a:pPr marL="0" indent="0">
              <a:buNone/>
            </a:pPr>
            <a:r>
              <a:rPr lang="hr-HR" dirty="0">
                <a:solidFill>
                  <a:schemeClr val="bg1"/>
                </a:solidFill>
                <a:latin typeface="Bahnschrift Light Condensed" panose="020B0502040204020203" pitchFamily="34" charset="0"/>
              </a:rPr>
              <a:t>Ako je ostvareni dohodak nastao kao rezultat zajedničkog obavljanja djelatnosti, svotu zajedničkog dohotka za 2024.g.treba prijaviti najprije na Obrascu DOH-Z nadležnoj ispostavi Porezne uprave  do 31. siječnja 2025.g.</a:t>
            </a:r>
          </a:p>
          <a:p>
            <a:pPr marL="0" indent="0">
              <a:buNone/>
            </a:pPr>
            <a:r>
              <a:rPr lang="hr-HR" dirty="0">
                <a:solidFill>
                  <a:schemeClr val="bg1"/>
                </a:solidFill>
                <a:latin typeface="Bahnschrift Light Condensed" panose="020B0502040204020203" pitchFamily="34" charset="0"/>
              </a:rPr>
              <a:t>Dohodak od zajedničke djelatnosti utvrđuje se kao jedinstven dohodak u jednom Obrascu KPI i prijavljuje na Obrascu DOH-Z.</a:t>
            </a:r>
          </a:p>
          <a:p>
            <a:pPr marL="0" indent="0">
              <a:buNone/>
            </a:pPr>
            <a:r>
              <a:rPr lang="hr-HR" dirty="0">
                <a:solidFill>
                  <a:schemeClr val="bg1"/>
                </a:solidFill>
                <a:latin typeface="Bahnschrift Light Condensed" panose="020B0502040204020203" pitchFamily="34" charset="0"/>
              </a:rPr>
              <a:t>Utvrđeni dohodak dijeli se na </a:t>
            </a:r>
            <a:r>
              <a:rPr lang="hr-HR" dirty="0" err="1">
                <a:solidFill>
                  <a:schemeClr val="bg1"/>
                </a:solidFill>
                <a:latin typeface="Bahnschrift Light Condensed" panose="020B0502040204020203" pitchFamily="34" charset="0"/>
              </a:rPr>
              <a:t>supoduzetnika</a:t>
            </a:r>
            <a:r>
              <a:rPr lang="hr-HR" dirty="0">
                <a:solidFill>
                  <a:schemeClr val="bg1"/>
                </a:solidFill>
                <a:latin typeface="Bahnschrift Light Condensed" panose="020B0502040204020203" pitchFamily="34" charset="0"/>
              </a:rPr>
              <a:t> sukladno prethodno zaključenom ugovoru, ali ako nema zaključenog ugovora koji definira udio svakog </a:t>
            </a:r>
            <a:r>
              <a:rPr lang="hr-HR" dirty="0" err="1">
                <a:solidFill>
                  <a:schemeClr val="bg1"/>
                </a:solidFill>
                <a:latin typeface="Bahnschrift Light Condensed" panose="020B0502040204020203" pitchFamily="34" charset="0"/>
              </a:rPr>
              <a:t>supoduzetnika</a:t>
            </a:r>
            <a:r>
              <a:rPr lang="hr-HR" dirty="0">
                <a:solidFill>
                  <a:schemeClr val="bg1"/>
                </a:solidFill>
                <a:latin typeface="Bahnschrift Light Condensed" panose="020B0502040204020203" pitchFamily="34" charset="0"/>
              </a:rPr>
              <a:t> , zajednički dohodak dijeli se na jednake dijelove između </a:t>
            </a:r>
            <a:r>
              <a:rPr lang="hr-HR" dirty="0" err="1">
                <a:solidFill>
                  <a:schemeClr val="bg1"/>
                </a:solidFill>
                <a:latin typeface="Bahnschrift Light Condensed" panose="020B0502040204020203" pitchFamily="34" charset="0"/>
              </a:rPr>
              <a:t>supoduzetnika</a:t>
            </a:r>
            <a:r>
              <a:rPr lang="hr-HR" dirty="0">
                <a:solidFill>
                  <a:schemeClr val="bg1"/>
                </a:solidFill>
                <a:latin typeface="Bahnschrift Light Condensed" panose="020B0502040204020203" pitchFamily="34" charset="0"/>
              </a:rPr>
              <a:t>.</a:t>
            </a:r>
          </a:p>
          <a:p>
            <a:pPr marL="0" indent="0">
              <a:buNone/>
            </a:pPr>
            <a:endParaRPr lang="hr-HR" dirty="0">
              <a:solidFill>
                <a:schemeClr val="bg1"/>
              </a:solidFill>
            </a:endParaRPr>
          </a:p>
        </p:txBody>
      </p:sp>
    </p:spTree>
    <p:extLst>
      <p:ext uri="{BB962C8B-B14F-4D97-AF65-F5344CB8AC3E}">
        <p14:creationId xmlns:p14="http://schemas.microsoft.com/office/powerpoint/2010/main" val="256473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1152128"/>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Obrazac DOH-Z</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765820" y="1828800"/>
            <a:ext cx="10297143" cy="4419600"/>
          </a:xfrm>
        </p:spPr>
        <p:txBody>
          <a:bodyPr>
            <a:normAutofit/>
          </a:bodyPr>
          <a:lstStyle/>
          <a:p>
            <a:pPr marL="0" indent="0">
              <a:buNone/>
            </a:pPr>
            <a:r>
              <a:rPr lang="hr-HR" dirty="0">
                <a:solidFill>
                  <a:schemeClr val="bg1"/>
                </a:solidFill>
                <a:latin typeface="Bahnschrift Light Condensed" panose="020B0502040204020203" pitchFamily="34" charset="0"/>
              </a:rPr>
              <a:t>Podaci iskazani u Obrascu DOH-Z (pod.t.11.) – Podaci o olakšicama, oslobođenjima i poticajima, ne utječu na visinu iskazanog dohotka od zajedničke djelatnosti. Navedeni podaci imaju samo informativno značenje o svotama olakšica koje su dijelom već iskazane u izdacima, odnosno kojima je smanjena svota zajedničkog dohotka prije iskazivanja u samome obrascu.</a:t>
            </a:r>
          </a:p>
        </p:txBody>
      </p:sp>
    </p:spTree>
    <p:extLst>
      <p:ext uri="{BB962C8B-B14F-4D97-AF65-F5344CB8AC3E}">
        <p14:creationId xmlns:p14="http://schemas.microsoft.com/office/powerpoint/2010/main" val="3181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1152128"/>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Obrazac DOH</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477788" y="1828800"/>
            <a:ext cx="10909654" cy="4419600"/>
          </a:xfrm>
        </p:spPr>
        <p:txBody>
          <a:bodyPr>
            <a:normAutofit/>
          </a:bodyPr>
          <a:lstStyle/>
          <a:p>
            <a:pPr marL="0" indent="0">
              <a:buNone/>
            </a:pPr>
            <a:r>
              <a:rPr lang="hr-HR" sz="2000"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DOHODAK OD OBRTNIČKE DJELATNOSTI =  POSLOVNI PRIMICI – POSLOVNI IZDATCI</a:t>
            </a:r>
          </a:p>
          <a:p>
            <a:pPr marL="0" indent="0">
              <a:buNone/>
            </a:pPr>
            <a:r>
              <a:rPr lang="hr-HR" sz="2000" dirty="0" err="1">
                <a:solidFill>
                  <a:schemeClr val="bg1"/>
                </a:solidFill>
                <a:latin typeface="Bahnschrift Light Condensed" panose="020B0502040204020203" pitchFamily="34" charset="0"/>
              </a:rPr>
              <a:t>Supoduzetnici</a:t>
            </a:r>
            <a:r>
              <a:rPr lang="hr-HR" sz="2000" dirty="0">
                <a:solidFill>
                  <a:schemeClr val="bg1"/>
                </a:solidFill>
                <a:latin typeface="Bahnschrift Light Condensed" panose="020B0502040204020203" pitchFamily="34" charset="0"/>
              </a:rPr>
              <a:t> u obrascu DOH ne unose olakšice – smanjenja za plaće novozaposlenih , svotu potpore za obrazovanje i izobrazbu te izdatke za istraživanje i razvoj koje su uračunali u obrascu DOH-Z.</a:t>
            </a:r>
          </a:p>
          <a:p>
            <a:pPr marL="0" indent="0">
              <a:buNone/>
            </a:pPr>
            <a:r>
              <a:rPr lang="hr-HR" sz="2000" dirty="0">
                <a:solidFill>
                  <a:srgbClr val="000000"/>
                </a:solidFill>
                <a:latin typeface="Bahnschrift Light Condensed" panose="020B0502040204020203" pitchFamily="34" charset="0"/>
              </a:rPr>
              <a:t>Prijavu poreza na dohodak na Obrascu DOH trebaju predati porezni obveznici kao jedini nositelji samostalne djelatnosti (obrta ili slobodnog zanimanja i dr.), ali i </a:t>
            </a:r>
            <a:r>
              <a:rPr lang="hr-HR" sz="2000" dirty="0" err="1">
                <a:solidFill>
                  <a:srgbClr val="000000"/>
                </a:solidFill>
                <a:latin typeface="Bahnschrift Light Condensed" panose="020B0502040204020203" pitchFamily="34" charset="0"/>
              </a:rPr>
              <a:t>supoduzetnici</a:t>
            </a:r>
            <a:r>
              <a:rPr lang="hr-HR" sz="2000" dirty="0">
                <a:solidFill>
                  <a:srgbClr val="000000"/>
                </a:solidFill>
                <a:latin typeface="Bahnschrift Light Condensed" panose="020B0502040204020203" pitchFamily="34" charset="0"/>
              </a:rPr>
              <a:t> za dio dohotka koji su stekli obavljanjem djelatnosti u zajedničkom obrtu na temelju rješenja PU te ako je obrtnik u jednom obrtu nositelj, a u drugome, primjerice, nositelj ili </a:t>
            </a:r>
            <a:r>
              <a:rPr lang="hr-HR" sz="2000" dirty="0" err="1">
                <a:solidFill>
                  <a:srgbClr val="000000"/>
                </a:solidFill>
                <a:latin typeface="Bahnschrift Light Condensed" panose="020B0502040204020203" pitchFamily="34" charset="0"/>
              </a:rPr>
              <a:t>supoduzetnik</a:t>
            </a:r>
            <a:r>
              <a:rPr lang="hr-HR" sz="2000" dirty="0">
                <a:solidFill>
                  <a:srgbClr val="000000"/>
                </a:solidFill>
                <a:latin typeface="Bahnschrift Light Condensed" panose="020B0502040204020203" pitchFamily="34" charset="0"/>
              </a:rPr>
              <a:t> u zajedničkom obrtu. </a:t>
            </a:r>
            <a:endParaRPr lang="hr-HR" sz="2000" dirty="0">
              <a:latin typeface="Bahnschrift Light Condensed" panose="020B0502040204020203" pitchFamily="34" charset="0"/>
            </a:endParaRPr>
          </a:p>
          <a:p>
            <a:pPr marL="0" indent="0">
              <a:buNone/>
            </a:pPr>
            <a:endParaRPr lang="hr-HR" sz="2000" dirty="0">
              <a:solidFill>
                <a:schemeClr val="bg1"/>
              </a:solidFill>
            </a:endParaRPr>
          </a:p>
        </p:txBody>
      </p:sp>
    </p:spTree>
    <p:extLst>
      <p:ext uri="{BB962C8B-B14F-4D97-AF65-F5344CB8AC3E}">
        <p14:creationId xmlns:p14="http://schemas.microsoft.com/office/powerpoint/2010/main" val="358550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1023336"/>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Obrazac DOH – Osobni odbitci 2024.g.</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189755" y="1637184"/>
            <a:ext cx="11809311" cy="4611216"/>
          </a:xfrm>
        </p:spPr>
        <p:txBody>
          <a:bodyPr>
            <a:normAutofit/>
          </a:bodyPr>
          <a:lstStyle/>
          <a:p>
            <a:pPr marL="0" indent="0">
              <a:buNone/>
            </a:pPr>
            <a:r>
              <a:rPr lang="hr-HR" sz="2000" dirty="0">
                <a:solidFill>
                  <a:schemeClr val="bg1"/>
                </a:solidFill>
                <a:latin typeface="Bahnschrift Light Condensed" panose="020B0502040204020203" pitchFamily="34" charset="0"/>
              </a:rPr>
              <a:t>Dana darovanja do 2% ostvarenog prihoda uvećavaju osobni odbitak, te se </a:t>
            </a:r>
            <a:r>
              <a:rPr lang="hr-HR" sz="2000" dirty="0">
                <a:solidFill>
                  <a:srgbClr val="FF0000"/>
                </a:solidFill>
                <a:latin typeface="Bahnschrift Light Condensed" panose="020B0502040204020203" pitchFamily="34" charset="0"/>
              </a:rPr>
              <a:t>ne</a:t>
            </a:r>
            <a:r>
              <a:rPr lang="hr-HR" sz="2000" dirty="0">
                <a:solidFill>
                  <a:schemeClr val="bg1"/>
                </a:solidFill>
                <a:latin typeface="Bahnschrift Light Condensed" panose="020B0502040204020203" pitchFamily="34" charset="0"/>
              </a:rPr>
              <a:t> knjiže u KPI u rashode. </a:t>
            </a:r>
          </a:p>
          <a:p>
            <a:pPr marL="0" indent="0">
              <a:buNone/>
            </a:pPr>
            <a:r>
              <a:rPr lang="hr-HR" sz="1800" dirty="0">
                <a:solidFill>
                  <a:schemeClr val="bg1"/>
                </a:solidFill>
                <a:latin typeface="Bahnschrift Light Condensed" panose="020B0502040204020203" pitchFamily="34" charset="0"/>
              </a:rPr>
              <a:t>Osobni odbici za uzdržavane članove – osnovica za 2024.g. – 560,00 eura              Osobni odbici za uzdržavane članove - osnovica za 2025.g. – 600,00 eura</a:t>
            </a:r>
          </a:p>
          <a:p>
            <a:pPr marL="0" indent="0">
              <a:buNone/>
            </a:pPr>
            <a:endParaRPr lang="hr-HR" dirty="0">
              <a:solidFill>
                <a:schemeClr val="bg1"/>
              </a:solidFill>
            </a:endParaRPr>
          </a:p>
        </p:txBody>
      </p:sp>
      <p:pic>
        <p:nvPicPr>
          <p:cNvPr id="11" name="Slika 10">
            <a:extLst>
              <a:ext uri="{FF2B5EF4-FFF2-40B4-BE49-F238E27FC236}">
                <a16:creationId xmlns:a16="http://schemas.microsoft.com/office/drawing/2014/main" id="{3F11DCE8-CA6B-5AF4-4893-A9F12CF5A90B}"/>
              </a:ext>
            </a:extLst>
          </p:cNvPr>
          <p:cNvPicPr>
            <a:picLocks noChangeAspect="1"/>
          </p:cNvPicPr>
          <p:nvPr/>
        </p:nvPicPr>
        <p:blipFill>
          <a:blip r:embed="rId5"/>
          <a:stretch>
            <a:fillRect/>
          </a:stretch>
        </p:blipFill>
        <p:spPr>
          <a:xfrm>
            <a:off x="6382444" y="2590100"/>
            <a:ext cx="5544615" cy="3764505"/>
          </a:xfrm>
          <a:prstGeom prst="rect">
            <a:avLst/>
          </a:prstGeom>
        </p:spPr>
      </p:pic>
      <p:pic>
        <p:nvPicPr>
          <p:cNvPr id="13" name="Slika 12">
            <a:extLst>
              <a:ext uri="{FF2B5EF4-FFF2-40B4-BE49-F238E27FC236}">
                <a16:creationId xmlns:a16="http://schemas.microsoft.com/office/drawing/2014/main" id="{43228DD6-75FA-F108-E60E-C1A9CF5F0D99}"/>
              </a:ext>
            </a:extLst>
          </p:cNvPr>
          <p:cNvPicPr>
            <a:picLocks noChangeAspect="1"/>
          </p:cNvPicPr>
          <p:nvPr/>
        </p:nvPicPr>
        <p:blipFill>
          <a:blip r:embed="rId6"/>
          <a:stretch>
            <a:fillRect/>
          </a:stretch>
        </p:blipFill>
        <p:spPr>
          <a:xfrm>
            <a:off x="117749" y="2590100"/>
            <a:ext cx="5832648" cy="3764505"/>
          </a:xfrm>
          <a:prstGeom prst="rect">
            <a:avLst/>
          </a:prstGeom>
        </p:spPr>
      </p:pic>
    </p:spTree>
    <p:extLst>
      <p:ext uri="{BB962C8B-B14F-4D97-AF65-F5344CB8AC3E}">
        <p14:creationId xmlns:p14="http://schemas.microsoft.com/office/powerpoint/2010/main" val="102861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784E9-D113-1418-A5DD-C6CD908632C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FB3BDBA-73BA-9D7F-FAA5-8CFE4DC86182}"/>
              </a:ext>
            </a:extLst>
          </p:cNvPr>
          <p:cNvSpPr>
            <a:spLocks noGrp="1"/>
          </p:cNvSpPr>
          <p:nvPr>
            <p:ph type="title"/>
          </p:nvPr>
        </p:nvSpPr>
        <p:spPr>
          <a:xfrm>
            <a:off x="693812" y="404664"/>
            <a:ext cx="9144001" cy="1023336"/>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Obrazac DOH – Osobni odbitci 2024.g.</a:t>
            </a:r>
          </a:p>
        </p:txBody>
      </p:sp>
      <p:sp>
        <p:nvSpPr>
          <p:cNvPr id="3" name="Rezervirano mjesto sadržaja 2">
            <a:extLst>
              <a:ext uri="{FF2B5EF4-FFF2-40B4-BE49-F238E27FC236}">
                <a16:creationId xmlns:a16="http://schemas.microsoft.com/office/drawing/2014/main" id="{DEBA5098-5654-AD68-FE20-AFA7A4AFB4FD}"/>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8CD7E38A-8A65-59C4-012B-0197312D16BC}"/>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7E331AE8-53F9-B021-9DB4-7DB1569FC9C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a:extLst>
              <a:ext uri="{FF2B5EF4-FFF2-40B4-BE49-F238E27FC236}">
                <a16:creationId xmlns:a16="http://schemas.microsoft.com/office/drawing/2014/main" id="{1CF82888-6201-E41A-BFAA-5B3681C977C3}"/>
              </a:ext>
            </a:extLst>
          </p:cNvPr>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a:extLst>
              <a:ext uri="{FF2B5EF4-FFF2-40B4-BE49-F238E27FC236}">
                <a16:creationId xmlns:a16="http://schemas.microsoft.com/office/drawing/2014/main" id="{1D8C91BC-30D2-95BA-3636-42354402B7F7}"/>
              </a:ext>
            </a:extLst>
          </p:cNvPr>
          <p:cNvSpPr>
            <a:spLocks noGrp="1"/>
          </p:cNvSpPr>
          <p:nvPr>
            <p:ph sz="half" idx="1"/>
          </p:nvPr>
        </p:nvSpPr>
        <p:spPr>
          <a:xfrm>
            <a:off x="477791" y="1628056"/>
            <a:ext cx="11089230" cy="4611216"/>
          </a:xfrm>
        </p:spPr>
        <p:txBody>
          <a:bodyPr>
            <a:normAutofit/>
          </a:bodyPr>
          <a:lstStyle/>
          <a:p>
            <a:pPr marL="0" indent="0">
              <a:buNone/>
            </a:pPr>
            <a:r>
              <a:rPr lang="hr-HR" dirty="0">
                <a:solidFill>
                  <a:schemeClr val="bg1"/>
                </a:solidFill>
                <a:latin typeface="Bahnschrift Light Condensed" panose="020B0502040204020203" pitchFamily="34" charset="0"/>
              </a:rPr>
              <a:t>Uzdržavani članovima uže obitelji i uzdržavanom djecom smatraju se fizičke osobe čiji oporezivi primitci, primitci na koje se ne plaća porez i drugi primitci koji se u smislu Zakona ne smatraju dohotkom, ne prelaze svotu od </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3.360,00 eura na godišnjoj razini </a:t>
            </a:r>
            <a:r>
              <a:rPr lang="hr-HR" dirty="0">
                <a:solidFill>
                  <a:schemeClr val="bg1"/>
                </a:solidFill>
                <a:latin typeface="Bahnschrift Light Condensed" panose="020B0502040204020203" pitchFamily="34" charset="0"/>
              </a:rPr>
              <a:t>(560,00 eura x 6), izračunano kao šesterostruka svota osnovice osnovnog osobnog odbitka  (čl.17.st.Zakona o porezu na dohodak).</a:t>
            </a:r>
          </a:p>
          <a:p>
            <a:pPr marL="0" indent="0">
              <a:buNone/>
            </a:pPr>
            <a:r>
              <a:rPr lang="hr-HR" dirty="0">
                <a:solidFill>
                  <a:schemeClr val="bg1"/>
                </a:solidFill>
                <a:latin typeface="Bahnschrift Light Condensed" panose="020B0502040204020203" pitchFamily="34" charset="0"/>
              </a:rPr>
              <a:t>U slučaju promjena tijekom mjeseca u kojemu se koristi osobni odbitak, on se zaokružuje u korist poreznog obveznika na pune mjesece. Međutim, ako više osoba uzdržava člana ili članove , osobni odbitak za te osobe ravnomjerno se raspoređuje na sve koji te članove uzdržavaju, osim ako se drugačije sporazume.</a:t>
            </a:r>
          </a:p>
          <a:p>
            <a:pPr marL="0" indent="0">
              <a:buNone/>
            </a:pPr>
            <a:r>
              <a:rPr lang="hr-HR" dirty="0">
                <a:solidFill>
                  <a:schemeClr val="bg1"/>
                </a:solidFill>
                <a:latin typeface="Bahnschrift Light Condensed" panose="020B0502040204020203" pitchFamily="34" charset="0"/>
              </a:rPr>
              <a:t>Prema čl.17.st.7. Zakona, porezni obveznik nema pravo na godišnjoj poreznoj prijavi ili posebnom postupku utvrđivanja godišnjeg poreza koristiti osobno odbitak za uzdržavanog člana koji je ostvario oporezive primitke te može u postupcima godišnjeg obračuna koristiti sam svoj osobni odbitak, odnosno ako je ostvario primitke u bruto svoti većoj od 3.185,40 eura ili ako ostvari primitke od u godišnjoj svoti od 3.360,00 eura.</a:t>
            </a:r>
          </a:p>
        </p:txBody>
      </p:sp>
    </p:spTree>
    <p:extLst>
      <p:ext uri="{BB962C8B-B14F-4D97-AF65-F5344CB8AC3E}">
        <p14:creationId xmlns:p14="http://schemas.microsoft.com/office/powerpoint/2010/main" val="275906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1152128"/>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Obrazac DOH</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549796" y="1828800"/>
            <a:ext cx="11017224" cy="4419600"/>
          </a:xfrm>
        </p:spPr>
        <p:txBody>
          <a:bodyPr>
            <a:normAutofit/>
          </a:bodyPr>
          <a:lstStyle/>
          <a:p>
            <a:pPr marL="0" indent="0">
              <a:buNone/>
            </a:pPr>
            <a:r>
              <a:rPr lang="hr-HR" sz="2000" dirty="0">
                <a:solidFill>
                  <a:schemeClr val="bg1"/>
                </a:solidFill>
                <a:latin typeface="Bahnschrift Light Condensed" panose="020B0502040204020203" pitchFamily="34" charset="0"/>
              </a:rPr>
              <a:t>Dana darovanja do 2% ostvarenog prihoda uvećavaju osobni odbitak, te se ne knjiže u KPI u rashode.</a:t>
            </a:r>
          </a:p>
          <a:p>
            <a:pPr marL="0" indent="0">
              <a:buNone/>
            </a:pPr>
            <a:r>
              <a:rPr lang="hr-HR" sz="2000" dirty="0">
                <a:solidFill>
                  <a:schemeClr val="bg1"/>
                </a:solidFill>
                <a:latin typeface="Bahnschrift Light Condensed" panose="020B0502040204020203" pitchFamily="34" charset="0"/>
              </a:rPr>
              <a:t>Osobni odbici za uzdržavane članove – osnovica za 2024.g. – 560,00 eura</a:t>
            </a:r>
          </a:p>
          <a:p>
            <a:pPr marL="0" indent="0">
              <a:buNone/>
            </a:pPr>
            <a:r>
              <a:rPr lang="hr-HR" sz="2000" dirty="0">
                <a:solidFill>
                  <a:schemeClr val="bg1"/>
                </a:solidFill>
                <a:latin typeface="Bahnschrift Light Condensed" panose="020B0502040204020203" pitchFamily="34" charset="0"/>
              </a:rPr>
              <a:t>Osim temeljito razrađenih postupaka za priznavanje olakšica u ovom obrascu značajno je istaknuti da se za slučaj obavljanja druge djelatnosti tijekom godine treba popuniti stupac u obrascu s točnim navodom u kojem vremenu, od datuma do datume se obavljala druga djelatnost kao što je nesamostalni rad tijekom godine. Potrebno je točno navesti broj mjeseci obavljanja druge djelatnosti te podatak o ostvarenom dohotku što se može dobiti od poslodavca na propisanom obrascu te se isti podatka prepiše pod 4.3.8. Obrasca DOH. </a:t>
            </a:r>
          </a:p>
          <a:p>
            <a:pPr marL="0" indent="0">
              <a:buNone/>
            </a:pPr>
            <a:r>
              <a:rPr lang="hr-HR" sz="2000" dirty="0">
                <a:solidFill>
                  <a:schemeClr val="bg1"/>
                </a:solidFill>
                <a:latin typeface="Bahnschrift Light Condensed" panose="020B0502040204020203" pitchFamily="34" charset="0"/>
              </a:rPr>
              <a:t>Ukoliko je od samostalne djelatnosti ostvaren gubitak ovaj podatak nije potrebno unositi.</a:t>
            </a:r>
          </a:p>
          <a:p>
            <a:pPr marL="0" indent="0">
              <a:buNone/>
            </a:pPr>
            <a:r>
              <a:rPr lang="hr-HR" sz="2000" dirty="0">
                <a:solidFill>
                  <a:schemeClr val="bg1"/>
                </a:solidFill>
                <a:latin typeface="Bahnschrift Light Condensed" panose="020B0502040204020203" pitchFamily="34" charset="0"/>
              </a:rPr>
              <a:t>Visinu doprinosa prije je utvrđivala PU rješenjem po godišnjem obračunu, a sada tu obvezu utvrđuje u obrascu DOH sam poduzetnik.</a:t>
            </a:r>
          </a:p>
          <a:p>
            <a:pPr marL="0" indent="0">
              <a:buNone/>
            </a:pPr>
            <a:endParaRPr lang="hr-HR" dirty="0">
              <a:solidFill>
                <a:schemeClr val="bg1"/>
              </a:solidFill>
            </a:endParaRPr>
          </a:p>
        </p:txBody>
      </p:sp>
    </p:spTree>
    <p:extLst>
      <p:ext uri="{BB962C8B-B14F-4D97-AF65-F5344CB8AC3E}">
        <p14:creationId xmlns:p14="http://schemas.microsoft.com/office/powerpoint/2010/main" val="352001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548680"/>
            <a:ext cx="9144001" cy="1008112"/>
          </a:xfrm>
        </p:spPr>
        <p:txBody>
          <a:bodyPr>
            <a:normAutofit fontScale="90000"/>
          </a:bodyPr>
          <a:lstStyle/>
          <a:p>
            <a:pPr>
              <a:lnSpc>
                <a:spcPct val="100000"/>
              </a:lnSpc>
            </a:pPr>
            <a:r>
              <a:rPr lang="hr-HR" sz="27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 obveze</a:t>
            </a:r>
            <a:br>
              <a:rPr lang="hr-HR" sz="2700"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Obrazac DOH i OSTALE OBVEZE OBRTNIKA I SLOBODNIH ZANIMANJA</a:t>
            </a:r>
            <a:br>
              <a:rPr lang="hr-HR" sz="2800" b="1" dirty="0">
                <a:solidFill>
                  <a:srgbClr val="FFC000"/>
                </a:solidFill>
                <a:effectLst>
                  <a:outerShdw blurRad="38100" dist="38100" dir="2700000" algn="tl">
                    <a:srgbClr val="000000">
                      <a:alpha val="43137"/>
                    </a:srgbClr>
                  </a:outerShdw>
                </a:effectLst>
              </a:rPr>
            </a:br>
            <a:endParaRPr lang="hr-HR" sz="2700" b="1" dirty="0">
              <a:solidFill>
                <a:srgbClr val="FFC000"/>
              </a:solidFill>
              <a:effectLst>
                <a:outerShdw blurRad="38100" dist="38100" dir="2700000" algn="tl">
                  <a:srgbClr val="000000">
                    <a:alpha val="43137"/>
                  </a:srgbClr>
                </a:outerShdw>
              </a:effectLst>
            </a:endParaRP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261765" y="1268760"/>
            <a:ext cx="11305255" cy="5132040"/>
          </a:xfrm>
        </p:spPr>
        <p:txBody>
          <a:bodyPr>
            <a:normAutofit/>
          </a:bodyPr>
          <a:lstStyle/>
          <a:p>
            <a:pPr marL="0" indent="0">
              <a:buNone/>
            </a:pPr>
            <a:r>
              <a:rPr lang="hr-HR" sz="2000" dirty="0">
                <a:solidFill>
                  <a:schemeClr val="bg1"/>
                </a:solidFill>
                <a:latin typeface="Bahnschrift Light Condensed" panose="020B0502040204020203" pitchFamily="34" charset="0"/>
              </a:rPr>
              <a:t>Na ovoj poziciji će se iskazati podaci samo ako postoje razdoblja obavljanja samostalne i druge djelatnosti koja se poklapaju, ako se obrtnička djelatnost obavlja samo dio godine, a drugi dio godine je obrtnik u radnom odnosu također nije potrebno unositi podatak na ovu poziciju obrasca DOH.</a:t>
            </a:r>
          </a:p>
          <a:p>
            <a:pPr marL="457200" indent="-457200">
              <a:buAutoNum type="arabicPeriod"/>
            </a:pPr>
            <a:r>
              <a:rPr lang="hr-HR" sz="2000" dirty="0">
                <a:solidFill>
                  <a:schemeClr val="bg1"/>
                </a:solidFill>
                <a:latin typeface="Bahnschrift Light Condensed" panose="020B0502040204020203" pitchFamily="34" charset="0"/>
              </a:rPr>
              <a:t>Obračun i plaćanje komorskog doprinosa (članarina Hrvatskoj obrtničkoj komori)– nastaje danom upisa u obrtni registar. Novoosnovani obrti su za prve dvije godine rada oslobođeni plaćanja ovog doprinosa.</a:t>
            </a:r>
          </a:p>
          <a:p>
            <a:pPr marL="0" indent="0">
              <a:buNone/>
            </a:pPr>
            <a:r>
              <a:rPr lang="hr-HR" sz="2000" dirty="0">
                <a:solidFill>
                  <a:schemeClr val="bg1"/>
                </a:solidFill>
                <a:latin typeface="Bahnschrift Light Condensed" panose="020B0502040204020203" pitchFamily="34" charset="0"/>
              </a:rPr>
              <a:t>Za 2024.g./2025.g. način obračuna i visina dani su sljedećim tablicama (knjiže se u izdatke KPI).</a:t>
            </a:r>
          </a:p>
          <a:p>
            <a:pPr marL="0" indent="0">
              <a:buNone/>
            </a:pPr>
            <a:endParaRPr lang="hr-HR" dirty="0">
              <a:solidFill>
                <a:schemeClr val="bg1"/>
              </a:solidFill>
            </a:endParaRPr>
          </a:p>
        </p:txBody>
      </p:sp>
      <p:pic>
        <p:nvPicPr>
          <p:cNvPr id="8" name="Slika 7">
            <a:extLst>
              <a:ext uri="{FF2B5EF4-FFF2-40B4-BE49-F238E27FC236}">
                <a16:creationId xmlns:a16="http://schemas.microsoft.com/office/drawing/2014/main" id="{9C9A4A84-06B0-961C-207F-1934A3F77EE1}"/>
              </a:ext>
            </a:extLst>
          </p:cNvPr>
          <p:cNvPicPr>
            <a:picLocks noChangeAspect="1"/>
          </p:cNvPicPr>
          <p:nvPr/>
        </p:nvPicPr>
        <p:blipFill>
          <a:blip r:embed="rId5"/>
          <a:stretch>
            <a:fillRect/>
          </a:stretch>
        </p:blipFill>
        <p:spPr>
          <a:xfrm>
            <a:off x="261764" y="3573016"/>
            <a:ext cx="4608511" cy="2755776"/>
          </a:xfrm>
          <a:prstGeom prst="rect">
            <a:avLst/>
          </a:prstGeom>
        </p:spPr>
      </p:pic>
      <p:pic>
        <p:nvPicPr>
          <p:cNvPr id="10" name="Slika 9">
            <a:extLst>
              <a:ext uri="{FF2B5EF4-FFF2-40B4-BE49-F238E27FC236}">
                <a16:creationId xmlns:a16="http://schemas.microsoft.com/office/drawing/2014/main" id="{C04CF001-2D5F-1128-FE44-B71F598B8A22}"/>
              </a:ext>
            </a:extLst>
          </p:cNvPr>
          <p:cNvPicPr>
            <a:picLocks noChangeAspect="1"/>
          </p:cNvPicPr>
          <p:nvPr/>
        </p:nvPicPr>
        <p:blipFill>
          <a:blip r:embed="rId6"/>
          <a:stretch>
            <a:fillRect/>
          </a:stretch>
        </p:blipFill>
        <p:spPr>
          <a:xfrm>
            <a:off x="6598468" y="3645024"/>
            <a:ext cx="4680520" cy="2664296"/>
          </a:xfrm>
          <a:prstGeom prst="rect">
            <a:avLst/>
          </a:prstGeom>
        </p:spPr>
      </p:pic>
    </p:spTree>
    <p:extLst>
      <p:ext uri="{BB962C8B-B14F-4D97-AF65-F5344CB8AC3E}">
        <p14:creationId xmlns:p14="http://schemas.microsoft.com/office/powerpoint/2010/main" val="286219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405782" y="381000"/>
            <a:ext cx="10717832" cy="383704"/>
          </a:xfrm>
        </p:spPr>
        <p:txBody>
          <a:bodyPr rtlCol="0">
            <a:normAutofit fontScale="90000"/>
          </a:bodyPr>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Otvaranje obrta</a:t>
            </a:r>
          </a:p>
        </p:txBody>
      </p:sp>
      <p:sp>
        <p:nvSpPr>
          <p:cNvPr id="3" name="Rezervirano mjesto za sadržaj 2"/>
          <p:cNvSpPr>
            <a:spLocks noGrp="1"/>
          </p:cNvSpPr>
          <p:nvPr>
            <p:ph sz="half" idx="1"/>
          </p:nvPr>
        </p:nvSpPr>
        <p:spPr>
          <a:xfrm>
            <a:off x="444379" y="836712"/>
            <a:ext cx="11338665" cy="5564088"/>
          </a:xfrm>
        </p:spPr>
        <p:txBody>
          <a:bodyPr rtlCol="0">
            <a:normAutofit fontScale="85000" lnSpcReduction="20000"/>
          </a:bodyPr>
          <a:lstStyle/>
          <a:p>
            <a:pPr rtl="0"/>
            <a:r>
              <a:rPr lang="hr-HR" dirty="0">
                <a:solidFill>
                  <a:schemeClr val="bg1"/>
                </a:solidFill>
                <a:latin typeface="Bahnschrift Light Condensed" panose="020B0502040204020203" pitchFamily="34" charset="0"/>
              </a:rPr>
              <a:t>Osniva se prijavom u nadležni ured  - obrtni registar s prilogom osobne iskaznice i ugovora o zakupu poslovnog prostora  </a:t>
            </a:r>
          </a:p>
          <a:p>
            <a:pPr rtl="0"/>
            <a:r>
              <a:rPr lang="hr-HR" dirty="0">
                <a:solidFill>
                  <a:schemeClr val="bg1"/>
                </a:solidFill>
                <a:latin typeface="Bahnschrift Light Condensed" panose="020B0502040204020203" pitchFamily="34" charset="0"/>
              </a:rPr>
              <a:t>Prijava u mirovinsko i zdravstveno osiguranje ukoliko osoba nije zaposlenik drugog poslovnog subjekta - prilog Rješenje o otvaranju obrta</a:t>
            </a:r>
          </a:p>
          <a:p>
            <a:pPr rtl="0"/>
            <a:r>
              <a:rPr lang="hr-HR" dirty="0">
                <a:solidFill>
                  <a:schemeClr val="bg1"/>
                </a:solidFill>
                <a:latin typeface="Bahnschrift Light Condensed" panose="020B0502040204020203" pitchFamily="34" charset="0"/>
              </a:rPr>
              <a:t>Prijava nadležnom poreznom uredu – Obrazac RPO</a:t>
            </a:r>
          </a:p>
          <a:p>
            <a:pPr marL="45720" lvl="0" indent="0">
              <a:lnSpc>
                <a:spcPct val="120000"/>
              </a:lnSpc>
              <a:buNone/>
            </a:pPr>
            <a:r>
              <a:rPr lang="hr-HR" dirty="0">
                <a:latin typeface="Bahnschrift Light Condensed" panose="020B0502040204020203" pitchFamily="34" charset="0"/>
              </a:rPr>
              <a:t> </a:t>
            </a:r>
            <a:r>
              <a:rPr lang="hr-HR" dirty="0">
                <a:solidFill>
                  <a:schemeClr val="bg1"/>
                </a:solidFill>
                <a:latin typeface="Bahnschrift Light Condensed" panose="020B0502040204020203" pitchFamily="34" charset="0"/>
              </a:rPr>
              <a:t>- Dovoljno je prijaviti se putem online servisa e-Obrt i registrirati obrt u par </a:t>
            </a:r>
            <a:r>
              <a:rPr lang="hr-HR" dirty="0" err="1">
                <a:solidFill>
                  <a:schemeClr val="bg1"/>
                </a:solidFill>
                <a:latin typeface="Bahnschrift Light Condensed" panose="020B0502040204020203" pitchFamily="34" charset="0"/>
              </a:rPr>
              <a:t>klikova</a:t>
            </a:r>
            <a:r>
              <a:rPr lang="hr-HR" dirty="0">
                <a:solidFill>
                  <a:schemeClr val="bg1"/>
                </a:solidFill>
                <a:latin typeface="Bahnschrift Light Condensed" panose="020B0502040204020203" pitchFamily="34" charset="0"/>
              </a:rPr>
              <a:t>! Dopušteno je obavljanje svake gospodarske djelatnosti koja nije zakonom zabranjena, obrt može registrirati svaka punoljetna osoba ali i stranac. Nije potreban temeljni kapital.</a:t>
            </a:r>
          </a:p>
          <a:p>
            <a:pPr marL="45720" lvl="0" indent="0">
              <a:lnSpc>
                <a:spcPct val="80000"/>
              </a:lnSpc>
              <a:buNone/>
            </a:pPr>
            <a:r>
              <a:rPr lang="hr-HR" dirty="0">
                <a:solidFill>
                  <a:schemeClr val="bg1"/>
                </a:solidFill>
                <a:latin typeface="Bahnschrift Light Condensed" panose="020B0502040204020203" pitchFamily="34" charset="0"/>
              </a:rPr>
              <a:t> - Obrt možete registrirati i ako ste već u radnom odnosu na nekom drugom radnom mjestu.</a:t>
            </a:r>
          </a:p>
          <a:p>
            <a:pPr marL="45720" lvl="0" indent="0">
              <a:lnSpc>
                <a:spcPct val="120000"/>
              </a:lnSpc>
              <a:buNone/>
            </a:pPr>
            <a:r>
              <a:rPr lang="hr-HR" dirty="0">
                <a:solidFill>
                  <a:schemeClr val="bg1"/>
                </a:solidFill>
                <a:latin typeface="Bahnschrift Light Condensed" panose="020B0502040204020203" pitchFamily="34" charset="0"/>
              </a:rPr>
              <a:t> - Obrtnik može zapošljavati radnike u obrt, a obračun plaće zaposlenika obrta potpuno je jednak obračunu plaće u trgovačkom društvu.</a:t>
            </a:r>
          </a:p>
          <a:p>
            <a:pPr marL="45720" lvl="0" indent="0">
              <a:lnSpc>
                <a:spcPct val="120000"/>
              </a:lnSpc>
              <a:buNone/>
            </a:pPr>
            <a:r>
              <a:rPr lang="hr-HR" dirty="0">
                <a:solidFill>
                  <a:schemeClr val="bg1"/>
                </a:solidFill>
                <a:latin typeface="Bahnschrift Light Condensed" panose="020B0502040204020203" pitchFamily="34" charset="0"/>
              </a:rPr>
              <a:t> - Obrtnik najčešće odabire način oporezivanja porezom na dohodak, ali ukoliko procjenjuje da će ostvarivati značajnu dobit može odabrati oporezivanje porezom na dobit kojeg su zakonski obveznici trgovačka društva.</a:t>
            </a:r>
          </a:p>
          <a:p>
            <a:pPr marL="45720" lvl="0" indent="0">
              <a:lnSpc>
                <a:spcPct val="120000"/>
              </a:lnSpc>
              <a:buNone/>
            </a:pPr>
            <a:r>
              <a:rPr lang="hr-HR" dirty="0">
                <a:solidFill>
                  <a:schemeClr val="bg1"/>
                </a:solidFill>
                <a:latin typeface="Bahnschrift Light Condensed" panose="020B0502040204020203" pitchFamily="34" charset="0"/>
              </a:rPr>
              <a:t> - Obrtnik koji je obveznik poreza na dohodak vodi jednostavne knjige, a to je knjiga </a:t>
            </a:r>
            <a:r>
              <a:rPr lang="hr-HR" b="1" dirty="0">
                <a:solidFill>
                  <a:schemeClr val="bg1"/>
                </a:solidFill>
                <a:latin typeface="Bahnschrift Light Condensed" panose="020B0502040204020203" pitchFamily="34" charset="0"/>
              </a:rPr>
              <a:t>primitaka i izdataka</a:t>
            </a:r>
            <a:r>
              <a:rPr lang="hr-HR" dirty="0">
                <a:solidFill>
                  <a:schemeClr val="bg1"/>
                </a:solidFill>
                <a:latin typeface="Bahnschrift Light Condensed" panose="020B0502040204020203" pitchFamily="34" charset="0"/>
              </a:rPr>
              <a:t>. Pored knjige Primitaka i izdataka ukoliko je u sustavu </a:t>
            </a:r>
            <a:r>
              <a:rPr lang="hr-HR" dirty="0" err="1">
                <a:solidFill>
                  <a:schemeClr val="bg1"/>
                </a:solidFill>
                <a:latin typeface="Bahnschrift Light Condensed" panose="020B0502040204020203" pitchFamily="34" charset="0"/>
              </a:rPr>
              <a:t>pdv-a</a:t>
            </a:r>
            <a:r>
              <a:rPr lang="hr-HR" dirty="0">
                <a:solidFill>
                  <a:schemeClr val="bg1"/>
                </a:solidFill>
                <a:latin typeface="Bahnschrift Light Condensed" panose="020B0502040204020203" pitchFamily="34" charset="0"/>
              </a:rPr>
              <a:t> obrtnik je obvezan voditi i </a:t>
            </a:r>
            <a:r>
              <a:rPr lang="hr-HR" b="1" dirty="0">
                <a:solidFill>
                  <a:schemeClr val="bg1"/>
                </a:solidFill>
                <a:latin typeface="Bahnschrift Light Condensed" panose="020B0502040204020203" pitchFamily="34" charset="0"/>
              </a:rPr>
              <a:t>knjige PDV-a</a:t>
            </a:r>
            <a:r>
              <a:rPr lang="hr-HR" dirty="0">
                <a:solidFill>
                  <a:schemeClr val="bg1"/>
                </a:solidFill>
                <a:latin typeface="Bahnschrift Light Condensed" panose="020B0502040204020203" pitchFamily="34" charset="0"/>
              </a:rPr>
              <a:t>, a to su Knjiga ulaznih računa-URA i knjiga izlaznih računa – IRA.</a:t>
            </a:r>
          </a:p>
          <a:p>
            <a:pPr rtl="0"/>
            <a:endParaRPr lang="hr-HR" dirty="0">
              <a:solidFill>
                <a:schemeClr val="bg1"/>
              </a:solidFill>
            </a:endParaRPr>
          </a:p>
        </p:txBody>
      </p:sp>
      <p:pic>
        <p:nvPicPr>
          <p:cNvPr id="4" name="Picture 2" descr="image">
            <a:extLst>
              <a:ext uri="{FF2B5EF4-FFF2-40B4-BE49-F238E27FC236}">
                <a16:creationId xmlns:a16="http://schemas.microsoft.com/office/drawing/2014/main" id="{B02797D0-63D0-7EF7-1643-F0E2DF79813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Rezervirano mjesto podnožja 7">
            <a:extLst>
              <a:ext uri="{FF2B5EF4-FFF2-40B4-BE49-F238E27FC236}">
                <a16:creationId xmlns:a16="http://schemas.microsoft.com/office/drawing/2014/main" id="{8F252CCE-4E8B-90D2-C4D1-2EACF3064F6C}"/>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44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1152128"/>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OSTALE OBVEZE OBRTNIKA I SLOBODNIH ZANIMANJA</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noProof="0" dirty="0">
                <a:solidFill>
                  <a:schemeClr val="bg1"/>
                </a:solidFill>
              </a:rPr>
              <a:t>www.trokut.eu - ured 22</a:t>
            </a:r>
            <a:endParaRPr lang="hr-HR" noProof="0" dirty="0">
              <a:solidFill>
                <a:schemeClr val="bg1"/>
              </a:solidFill>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1784620"/>
            <a:ext cx="11305255" cy="4463780"/>
          </a:xfrm>
        </p:spPr>
        <p:txBody>
          <a:bodyPr>
            <a:normAutofit/>
          </a:bodyPr>
          <a:lstStyle/>
          <a:p>
            <a:pPr marL="0" indent="0">
              <a:buNone/>
            </a:pPr>
            <a:r>
              <a:rPr lang="hr-HR" dirty="0"/>
              <a:t>DI</a:t>
            </a:r>
            <a:endParaRPr lang="hr-HR" dirty="0">
              <a:solidFill>
                <a:schemeClr val="bg1"/>
              </a:solidFill>
            </a:endParaRPr>
          </a:p>
        </p:txBody>
      </p:sp>
      <p:sp>
        <p:nvSpPr>
          <p:cNvPr id="7" name="Rezervirano mjesto sadržaja 6"/>
          <p:cNvSpPr>
            <a:spLocks noGrp="1"/>
          </p:cNvSpPr>
          <p:nvPr>
            <p:ph sz="half" idx="1"/>
          </p:nvPr>
        </p:nvSpPr>
        <p:spPr>
          <a:xfrm>
            <a:off x="549796" y="1828800"/>
            <a:ext cx="11017224" cy="4419600"/>
          </a:xfrm>
        </p:spPr>
        <p:txBody>
          <a:bodyPr>
            <a:normAutofit/>
          </a:bodyPr>
          <a:lstStyle/>
          <a:p>
            <a:pPr marL="0" indent="0">
              <a:buNone/>
            </a:pPr>
            <a:r>
              <a:rPr lang="hr-HR" sz="2000" dirty="0">
                <a:solidFill>
                  <a:schemeClr val="bg1"/>
                </a:solidFill>
                <a:latin typeface="Bahnschrift Light Condensed" panose="020B0502040204020203" pitchFamily="34" charset="0"/>
              </a:rPr>
              <a:t>2. Obračun članarine turističkim zajednicama – Obrazac TZ1</a:t>
            </a:r>
          </a:p>
          <a:p>
            <a:pPr marL="0" indent="0">
              <a:buNone/>
            </a:pPr>
            <a:r>
              <a:rPr lang="hr-HR" sz="2000" dirty="0">
                <a:solidFill>
                  <a:schemeClr val="bg1"/>
                </a:solidFill>
                <a:latin typeface="Bahnschrift Light Condensed" panose="020B0502040204020203" pitchFamily="34" charset="0"/>
              </a:rPr>
              <a:t>3. Spomenička renta – direktna i indirektna spomenička renta </a:t>
            </a:r>
          </a:p>
          <a:p>
            <a:pPr marL="0" indent="0">
              <a:buNone/>
            </a:pPr>
            <a:r>
              <a:rPr lang="hr-HR" sz="2000" dirty="0">
                <a:solidFill>
                  <a:schemeClr val="bg1"/>
                </a:solidFill>
                <a:latin typeface="Bahnschrift Light Condensed" panose="020B0502040204020203" pitchFamily="34" charset="0"/>
              </a:rPr>
              <a:t>Direktnu  - obrtnici koji svoju djelatnost obavljaju u objektima u prostoru kulturnog dobra ili na području kulturno-povijesne cjeline.</a:t>
            </a:r>
          </a:p>
          <a:p>
            <a:pPr marL="0" indent="0">
              <a:buNone/>
            </a:pPr>
            <a:r>
              <a:rPr lang="hr-HR" sz="2000" dirty="0">
                <a:solidFill>
                  <a:schemeClr val="bg1"/>
                </a:solidFill>
                <a:latin typeface="Bahnschrift Light Condensed" panose="020B0502040204020203" pitchFamily="34" charset="0"/>
              </a:rPr>
              <a:t>Indirektna – propisana za nekoliko </a:t>
            </a:r>
            <a:r>
              <a:rPr lang="hr-HR" sz="2000" dirty="0" err="1">
                <a:solidFill>
                  <a:schemeClr val="bg1"/>
                </a:solidFill>
                <a:latin typeface="Bahnschrift Light Condensed" panose="020B0502040204020203" pitchFamily="34" charset="0"/>
              </a:rPr>
              <a:t>djelatanosti</a:t>
            </a:r>
            <a:r>
              <a:rPr lang="hr-HR" sz="2000" dirty="0">
                <a:solidFill>
                  <a:schemeClr val="bg1"/>
                </a:solidFill>
                <a:latin typeface="Bahnschrift Light Condensed" panose="020B0502040204020203" pitchFamily="34" charset="0"/>
              </a:rPr>
              <a:t> po NKD-u</a:t>
            </a:r>
          </a:p>
          <a:p>
            <a:pPr marL="0" indent="0">
              <a:buNone/>
            </a:pPr>
            <a:endParaRPr lang="hr-HR" sz="2000" dirty="0">
              <a:solidFill>
                <a:schemeClr val="bg1"/>
              </a:solidFill>
            </a:endParaRPr>
          </a:p>
        </p:txBody>
      </p:sp>
      <p:pic>
        <p:nvPicPr>
          <p:cNvPr id="11" name="Slika 10">
            <a:extLst>
              <a:ext uri="{FF2B5EF4-FFF2-40B4-BE49-F238E27FC236}">
                <a16:creationId xmlns:a16="http://schemas.microsoft.com/office/drawing/2014/main" id="{D803BF29-242B-BBA4-FD95-6E5604A1BAF3}"/>
              </a:ext>
            </a:extLst>
          </p:cNvPr>
          <p:cNvPicPr>
            <a:picLocks noChangeAspect="1"/>
          </p:cNvPicPr>
          <p:nvPr/>
        </p:nvPicPr>
        <p:blipFill>
          <a:blip r:embed="rId4"/>
          <a:stretch>
            <a:fillRect/>
          </a:stretch>
        </p:blipFill>
        <p:spPr>
          <a:xfrm>
            <a:off x="548208" y="4077072"/>
            <a:ext cx="3610479" cy="1512168"/>
          </a:xfrm>
          <a:prstGeom prst="rect">
            <a:avLst/>
          </a:prstGeom>
        </p:spPr>
      </p:pic>
      <p:pic>
        <p:nvPicPr>
          <p:cNvPr id="13" name="Slika 12">
            <a:extLst>
              <a:ext uri="{FF2B5EF4-FFF2-40B4-BE49-F238E27FC236}">
                <a16:creationId xmlns:a16="http://schemas.microsoft.com/office/drawing/2014/main" id="{BEF7D45D-A84F-328B-919A-3672BA3A670E}"/>
              </a:ext>
            </a:extLst>
          </p:cNvPr>
          <p:cNvPicPr>
            <a:picLocks noChangeAspect="1"/>
          </p:cNvPicPr>
          <p:nvPr/>
        </p:nvPicPr>
        <p:blipFill>
          <a:blip r:embed="rId5"/>
          <a:stretch>
            <a:fillRect/>
          </a:stretch>
        </p:blipFill>
        <p:spPr>
          <a:xfrm>
            <a:off x="6382444" y="4005065"/>
            <a:ext cx="4320479" cy="2395736"/>
          </a:xfrm>
          <a:prstGeom prst="rect">
            <a:avLst/>
          </a:prstGeom>
        </p:spPr>
      </p:pic>
    </p:spTree>
    <p:extLst>
      <p:ext uri="{BB962C8B-B14F-4D97-AF65-F5344CB8AC3E}">
        <p14:creationId xmlns:p14="http://schemas.microsoft.com/office/powerpoint/2010/main" val="351527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6C5E5C-7911-D3BE-449C-7CADF3216523}"/>
              </a:ext>
            </a:extLst>
          </p:cNvPr>
          <p:cNvSpPr>
            <a:spLocks noGrp="1"/>
          </p:cNvSpPr>
          <p:nvPr>
            <p:ph type="title"/>
          </p:nvPr>
        </p:nvSpPr>
        <p:spPr>
          <a:xfrm>
            <a:off x="693812" y="404664"/>
            <a:ext cx="9144001" cy="783704"/>
          </a:xfrm>
        </p:spPr>
        <p:txBody>
          <a:bodyPr>
            <a:noAutofit/>
          </a:bodyPr>
          <a:lstStyle/>
          <a:p>
            <a:pPr>
              <a:lnSpc>
                <a:spcPct val="100000"/>
              </a:lnSpc>
            </a:pPr>
            <a:r>
              <a:rPr lang="hr-HR" sz="24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 obveze – obrt je jedna djelatnost bez zasnovanog radnog odnosa – mjesečni obračun doprinosa</a:t>
            </a:r>
            <a:br>
              <a:rPr lang="hr-HR" sz="2400" dirty="0">
                <a:solidFill>
                  <a:schemeClr val="bg1"/>
                </a:solidFill>
                <a:latin typeface="Bahnschrift Light Condensed" panose="020B0502040204020203" pitchFamily="34" charset="0"/>
              </a:rPr>
            </a:br>
            <a:r>
              <a:rPr lang="hr-HR" sz="20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OBVEZNI DOPRINOSI OBRTNIKA U 2024.G.</a:t>
            </a:r>
          </a:p>
        </p:txBody>
      </p:sp>
      <p:sp>
        <p:nvSpPr>
          <p:cNvPr id="3" name="Rezervirano mjesto sadržaja 2">
            <a:extLst>
              <a:ext uri="{FF2B5EF4-FFF2-40B4-BE49-F238E27FC236}">
                <a16:creationId xmlns:a16="http://schemas.microsoft.com/office/drawing/2014/main" id="{60A3AEDC-B6DB-549C-5752-A714CE7E2EE0}"/>
              </a:ext>
            </a:extLst>
          </p:cNvPr>
          <p:cNvSpPr>
            <a:spLocks noGrp="1"/>
          </p:cNvSpPr>
          <p:nvPr>
            <p:ph sz="half" idx="1"/>
          </p:nvPr>
        </p:nvSpPr>
        <p:spPr>
          <a:xfrm>
            <a:off x="693812" y="2204864"/>
            <a:ext cx="10585176" cy="4115544"/>
          </a:xfrm>
        </p:spPr>
        <p:txBody>
          <a:bodyPr>
            <a:normAutofit/>
          </a:bodyPr>
          <a:lstStyle/>
          <a:p>
            <a:pPr marL="0" indent="0">
              <a:buNone/>
            </a:pPr>
            <a:endParaRPr lang="hr-HR" dirty="0">
              <a:solidFill>
                <a:schemeClr val="bg1"/>
              </a:solidFill>
            </a:endParaRPr>
          </a:p>
          <a:p>
            <a:endParaRPr lang="hr-HR" dirty="0">
              <a:solidFill>
                <a:schemeClr val="bg1"/>
              </a:solidFill>
            </a:endParaRPr>
          </a:p>
        </p:txBody>
      </p:sp>
      <p:sp>
        <p:nvSpPr>
          <p:cNvPr id="5" name="Rezervirano mjesto podnožja 4">
            <a:extLst>
              <a:ext uri="{FF2B5EF4-FFF2-40B4-BE49-F238E27FC236}">
                <a16:creationId xmlns:a16="http://schemas.microsoft.com/office/drawing/2014/main" id="{C1643E42-0618-2283-4885-6613CFDCDEB2}"/>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1636043B-D424-66B9-0BF6-F69BE92A780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p:cNvSpPr>
            <a:spLocks noGrp="1"/>
          </p:cNvSpPr>
          <p:nvPr>
            <p:ph sz="half" idx="1"/>
          </p:nvPr>
        </p:nvSpPr>
        <p:spPr>
          <a:xfrm>
            <a:off x="405780" y="3429000"/>
            <a:ext cx="11305255" cy="2971800"/>
          </a:xfrm>
        </p:spPr>
        <p:txBody>
          <a:bodyPr>
            <a:normAutofit/>
          </a:bodyPr>
          <a:lstStyle/>
          <a:p>
            <a:pPr marL="0" indent="0">
              <a:buNone/>
            </a:pPr>
            <a:r>
              <a:rPr lang="hr-HR" dirty="0"/>
              <a:t>DI</a:t>
            </a:r>
            <a:r>
              <a:rPr lang="hr-HR" sz="2400" b="1" dirty="0">
                <a:solidFill>
                  <a:srgbClr val="FFC000"/>
                </a:solidFill>
                <a:effectLst>
                  <a:outerShdw blurRad="38100" dist="38100" dir="2700000" algn="tl">
                    <a:srgbClr val="000000">
                      <a:alpha val="43137"/>
                    </a:srgbClr>
                  </a:outerShdw>
                </a:effectLst>
              </a:rPr>
              <a:t> </a:t>
            </a:r>
            <a:r>
              <a:rPr lang="hr-HR" sz="20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OBVEZNI DOPRINOSI OBRTNIKA U 2025.G.</a:t>
            </a:r>
            <a:endParaRPr lang="hr-HR" sz="2000" dirty="0">
              <a:solidFill>
                <a:schemeClr val="bg1"/>
              </a:solidFill>
              <a:latin typeface="Bahnschrift Light Condensed" panose="020B0502040204020203" pitchFamily="34" charset="0"/>
            </a:endParaRPr>
          </a:p>
        </p:txBody>
      </p:sp>
      <p:pic>
        <p:nvPicPr>
          <p:cNvPr id="11" name="Rezervirano mjesto sadržaja 10">
            <a:extLst>
              <a:ext uri="{FF2B5EF4-FFF2-40B4-BE49-F238E27FC236}">
                <a16:creationId xmlns:a16="http://schemas.microsoft.com/office/drawing/2014/main" id="{E0A857AC-51F3-3845-B4CA-1D2791BCA613}"/>
              </a:ext>
            </a:extLst>
          </p:cNvPr>
          <p:cNvPicPr>
            <a:picLocks noGrp="1" noChangeAspect="1"/>
          </p:cNvPicPr>
          <p:nvPr>
            <p:ph sz="half" idx="1"/>
          </p:nvPr>
        </p:nvPicPr>
        <p:blipFill>
          <a:blip r:embed="rId5"/>
          <a:stretch>
            <a:fillRect/>
          </a:stretch>
        </p:blipFill>
        <p:spPr>
          <a:xfrm>
            <a:off x="693812" y="1268760"/>
            <a:ext cx="9144001" cy="2079848"/>
          </a:xfrm>
        </p:spPr>
      </p:pic>
      <p:pic>
        <p:nvPicPr>
          <p:cNvPr id="8" name="Slika 7">
            <a:extLst>
              <a:ext uri="{FF2B5EF4-FFF2-40B4-BE49-F238E27FC236}">
                <a16:creationId xmlns:a16="http://schemas.microsoft.com/office/drawing/2014/main" id="{F4418F4A-7E2D-06D7-A537-C00165D81DCF}"/>
              </a:ext>
            </a:extLst>
          </p:cNvPr>
          <p:cNvPicPr>
            <a:picLocks noChangeAspect="1"/>
          </p:cNvPicPr>
          <p:nvPr/>
        </p:nvPicPr>
        <p:blipFill>
          <a:blip r:embed="rId6"/>
          <a:stretch>
            <a:fillRect/>
          </a:stretch>
        </p:blipFill>
        <p:spPr>
          <a:xfrm>
            <a:off x="765819" y="3933056"/>
            <a:ext cx="9071993" cy="1584176"/>
          </a:xfrm>
          <a:prstGeom prst="rect">
            <a:avLst/>
          </a:prstGeom>
        </p:spPr>
      </p:pic>
      <p:pic>
        <p:nvPicPr>
          <p:cNvPr id="10" name="Slika 9">
            <a:extLst>
              <a:ext uri="{FF2B5EF4-FFF2-40B4-BE49-F238E27FC236}">
                <a16:creationId xmlns:a16="http://schemas.microsoft.com/office/drawing/2014/main" id="{743FC5C4-76AE-F84E-B42F-04A386D990F2}"/>
              </a:ext>
            </a:extLst>
          </p:cNvPr>
          <p:cNvPicPr>
            <a:picLocks noChangeAspect="1"/>
          </p:cNvPicPr>
          <p:nvPr/>
        </p:nvPicPr>
        <p:blipFill>
          <a:blip r:embed="rId7"/>
          <a:stretch>
            <a:fillRect/>
          </a:stretch>
        </p:blipFill>
        <p:spPr>
          <a:xfrm>
            <a:off x="759130" y="5517232"/>
            <a:ext cx="9071993" cy="607340"/>
          </a:xfrm>
          <a:prstGeom prst="rect">
            <a:avLst/>
          </a:prstGeom>
        </p:spPr>
      </p:pic>
    </p:spTree>
    <p:extLst>
      <p:ext uri="{BB962C8B-B14F-4D97-AF65-F5344CB8AC3E}">
        <p14:creationId xmlns:p14="http://schemas.microsoft.com/office/powerpoint/2010/main" val="83580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18446-7171-9460-CDB9-12AC50DA826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2D92A65-E9FB-97BE-738E-35637B9FE7F3}"/>
              </a:ext>
            </a:extLst>
          </p:cNvPr>
          <p:cNvSpPr>
            <a:spLocks noGrp="1"/>
          </p:cNvSpPr>
          <p:nvPr>
            <p:ph type="title"/>
          </p:nvPr>
        </p:nvSpPr>
        <p:spPr>
          <a:xfrm>
            <a:off x="693812" y="404664"/>
            <a:ext cx="10513168" cy="1071660"/>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Doprinosi vlasnika obrta koji su istovremeno u radnom odnosu</a:t>
            </a:r>
          </a:p>
        </p:txBody>
      </p:sp>
      <p:sp>
        <p:nvSpPr>
          <p:cNvPr id="5" name="Rezervirano mjesto podnožja 4">
            <a:extLst>
              <a:ext uri="{FF2B5EF4-FFF2-40B4-BE49-F238E27FC236}">
                <a16:creationId xmlns:a16="http://schemas.microsoft.com/office/drawing/2014/main" id="{D6EF23A2-4421-D4E4-758F-D8E5D267D71E}"/>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F31E4AE1-BDC0-2BBE-5F9A-ED8496FC3B1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4" name="Rezervirano mjesto sadržaja 3">
            <a:extLst>
              <a:ext uri="{FF2B5EF4-FFF2-40B4-BE49-F238E27FC236}">
                <a16:creationId xmlns:a16="http://schemas.microsoft.com/office/drawing/2014/main" id="{3CA4E71A-08AB-2056-1888-825E14407F0C}"/>
              </a:ext>
            </a:extLst>
          </p:cNvPr>
          <p:cNvSpPr>
            <a:spLocks noGrp="1"/>
          </p:cNvSpPr>
          <p:nvPr>
            <p:ph sz="half" idx="1"/>
          </p:nvPr>
        </p:nvSpPr>
        <p:spPr>
          <a:xfrm>
            <a:off x="372799" y="1556792"/>
            <a:ext cx="11305255" cy="4763616"/>
          </a:xfrm>
        </p:spPr>
        <p:txBody>
          <a:bodyPr>
            <a:normAutofit/>
          </a:bodyPr>
          <a:lstStyle/>
          <a:p>
            <a:pPr marL="0" indent="0">
              <a:buNone/>
            </a:pPr>
            <a:r>
              <a:rPr lang="hr-HR" sz="1800" dirty="0">
                <a:solidFill>
                  <a:schemeClr val="bg1"/>
                </a:solidFill>
                <a:latin typeface="Bahnschrift Light Condensed" panose="020B0502040204020203" pitchFamily="34" charset="0"/>
              </a:rPr>
              <a:t>Ukoliko osoba uz rad obavlja djelatnost obrta, obveznik je obračuna i plaćanja doprinosa po osnovi obavljanja obrtničke djelatnosti , ali na propisanu </a:t>
            </a:r>
            <a:r>
              <a:rPr lang="hr-HR" sz="1800" dirty="0">
                <a:solidFill>
                  <a:schemeClr val="bg1"/>
                </a:solidFill>
                <a:effectLst>
                  <a:outerShdw blurRad="38100" dist="38100" dir="2700000" algn="tl">
                    <a:srgbClr val="000000">
                      <a:alpha val="43137"/>
                    </a:srgbClr>
                  </a:outerShdw>
                </a:effectLst>
                <a:latin typeface="Bahnschrift Light Condensed" panose="020B0502040204020203" pitchFamily="34" charset="0"/>
              </a:rPr>
              <a:t>godišnju osnovicu (</a:t>
            </a:r>
            <a:r>
              <a:rPr lang="hr-HR" sz="1800" dirty="0">
                <a:solidFill>
                  <a:schemeClr val="bg1"/>
                </a:solidFill>
                <a:latin typeface="Bahnschrift Light Condensed" panose="020B0502040204020203" pitchFamily="34" charset="0"/>
              </a:rPr>
              <a:t>ostvareni dohodak ili paušalno utvrđeni dohodak odnosno ostvareni dobitak), ali se doprinosi u tom slučaju obračunavaju po sniženim stopama u odnosu na doprinose obrtnika koji obavljaju samo samostalnu djelatnost, i to redom:</a:t>
            </a:r>
          </a:p>
          <a:p>
            <a:pPr marL="0" indent="0">
              <a:lnSpc>
                <a:spcPct val="100000"/>
              </a:lnSpc>
              <a:buNone/>
            </a:pPr>
            <a:r>
              <a:rPr lang="hr-HR" sz="1800" dirty="0">
                <a:solidFill>
                  <a:schemeClr val="bg1"/>
                </a:solidFill>
                <a:latin typeface="Bahnschrift Light Condensed" panose="020B0502040204020203" pitchFamily="34" charset="0"/>
              </a:rPr>
              <a:t> - Obvezno mirovinsko osiguranje I. stup – 7%</a:t>
            </a:r>
          </a:p>
          <a:p>
            <a:pPr marL="0" indent="0">
              <a:lnSpc>
                <a:spcPct val="100000"/>
              </a:lnSpc>
              <a:buNone/>
            </a:pPr>
            <a:r>
              <a:rPr lang="hr-HR" sz="1800" dirty="0">
                <a:solidFill>
                  <a:schemeClr val="bg1"/>
                </a:solidFill>
                <a:latin typeface="Bahnschrift Light Condensed" panose="020B0502040204020203" pitchFamily="34" charset="0"/>
              </a:rPr>
              <a:t> - Obvezno mirovinsko osiguranje na temelju individualne kapitalizirane štednje - II. stup – 2,5 %</a:t>
            </a:r>
          </a:p>
          <a:p>
            <a:pPr marL="0" indent="0">
              <a:lnSpc>
                <a:spcPct val="100000"/>
              </a:lnSpc>
              <a:buNone/>
            </a:pPr>
            <a:r>
              <a:rPr lang="hr-HR" sz="1800" dirty="0">
                <a:solidFill>
                  <a:schemeClr val="bg1"/>
                </a:solidFill>
                <a:latin typeface="Bahnschrift Light Condensed" panose="020B0502040204020203" pitchFamily="34" charset="0"/>
              </a:rPr>
              <a:t> - Obvezno zdravstveno osiguranje – 7,5%</a:t>
            </a:r>
          </a:p>
          <a:p>
            <a:pPr marL="0" indent="0">
              <a:buNone/>
            </a:pPr>
            <a:r>
              <a:rPr lang="hr-HR" sz="1800" dirty="0">
                <a:solidFill>
                  <a:schemeClr val="bg1"/>
                </a:solidFill>
                <a:latin typeface="Bahnschrift Light Condensed" panose="020B0502040204020203" pitchFamily="34" charset="0"/>
              </a:rPr>
              <a:t>Kada se doprinosi obračunavaju prema godišnjoj osnovici, a razdoblje u kojemu je obveznik doprinosa obavljao drugu djelatnost je kraće od godine dana, najveća svota godišnje osnovice razmjerna je broju mjeseci u kojima je obveznik doprinosa obavljao drugu djelatnost u odnosu na brojku 12.</a:t>
            </a:r>
          </a:p>
          <a:p>
            <a:pPr marL="0" indent="0">
              <a:buNone/>
            </a:pPr>
            <a:r>
              <a:rPr lang="hr-HR" sz="1800" dirty="0">
                <a:solidFill>
                  <a:schemeClr val="bg1"/>
                </a:solidFill>
                <a:latin typeface="Bahnschrift Light Condensed" panose="020B0502040204020203" pitchFamily="34" charset="0"/>
              </a:rPr>
              <a:t>U tom se slučaju u broj mjeseci obavljanja druge djelatnosti računa svaki puni mjesec obavljanja druge djelatnosti uvećan za posljednji mjesec (bez obzira na broj dana obavljanja druge djelatnosti u tom mjesecu) i bez smanjenja za mjesece u kojima je djelatnost privremeno obustavljena i za dane odnosno mjesece u kojima je korišteno pravo na bolovanje.</a:t>
            </a:r>
          </a:p>
        </p:txBody>
      </p:sp>
    </p:spTree>
    <p:extLst>
      <p:ext uri="{BB962C8B-B14F-4D97-AF65-F5344CB8AC3E}">
        <p14:creationId xmlns:p14="http://schemas.microsoft.com/office/powerpoint/2010/main" val="133549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0B557-CFE2-B2AA-0FCE-F7BCF6F8FAA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0B5F6697-A1A6-F9F2-D5A1-25CCBAA8F0A2}"/>
              </a:ext>
            </a:extLst>
          </p:cNvPr>
          <p:cNvSpPr>
            <a:spLocks noGrp="1"/>
          </p:cNvSpPr>
          <p:nvPr>
            <p:ph type="title"/>
          </p:nvPr>
        </p:nvSpPr>
        <p:spPr>
          <a:xfrm>
            <a:off x="693812" y="404664"/>
            <a:ext cx="10513168" cy="1071660"/>
          </a:xfrm>
        </p:spPr>
        <p:txBody>
          <a:bodyPr>
            <a:normAutofit/>
          </a:bodyPr>
          <a:lstStyle/>
          <a:p>
            <a:pPr>
              <a:lnSpc>
                <a:spcPct val="100000"/>
              </a:lnSpc>
            </a:pPr>
            <a:r>
              <a:rPr lang="hr-HR" sz="32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a:t>
            </a:r>
            <a:r>
              <a:rPr lang="hr-HR" sz="31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obveze</a:t>
            </a:r>
            <a:br>
              <a:rPr lang="hr-HR" dirty="0">
                <a:solidFill>
                  <a:schemeClr val="bg1"/>
                </a:solidFill>
                <a:latin typeface="Bahnschrift Light Condensed" panose="020B0502040204020203" pitchFamily="34" charset="0"/>
              </a:rPr>
            </a:br>
            <a:r>
              <a:rPr lang="hr-HR" sz="2700"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OBRT – Doprinosi vlasnika obrta koji su istovremeno u radnom odnosu</a:t>
            </a:r>
          </a:p>
        </p:txBody>
      </p:sp>
      <p:sp>
        <p:nvSpPr>
          <p:cNvPr id="5" name="Rezervirano mjesto podnožja 4">
            <a:extLst>
              <a:ext uri="{FF2B5EF4-FFF2-40B4-BE49-F238E27FC236}">
                <a16:creationId xmlns:a16="http://schemas.microsoft.com/office/drawing/2014/main" id="{A0E81874-2150-772F-687B-5E8B799D59EB}"/>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Picture 2" descr="image">
            <a:extLst>
              <a:ext uri="{FF2B5EF4-FFF2-40B4-BE49-F238E27FC236}">
                <a16:creationId xmlns:a16="http://schemas.microsoft.com/office/drawing/2014/main" id="{671ECCA0-F466-19DB-9E53-04DBFF65FA6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11" name="Slika 10">
            <a:extLst>
              <a:ext uri="{FF2B5EF4-FFF2-40B4-BE49-F238E27FC236}">
                <a16:creationId xmlns:a16="http://schemas.microsoft.com/office/drawing/2014/main" id="{D496778D-BD8F-7FB7-D4AA-CBA5E50080CA}"/>
              </a:ext>
            </a:extLst>
          </p:cNvPr>
          <p:cNvPicPr>
            <a:picLocks noChangeAspect="1"/>
          </p:cNvPicPr>
          <p:nvPr/>
        </p:nvPicPr>
        <p:blipFill>
          <a:blip r:embed="rId5"/>
          <a:stretch>
            <a:fillRect/>
          </a:stretch>
        </p:blipFill>
        <p:spPr>
          <a:xfrm>
            <a:off x="494044" y="1556716"/>
            <a:ext cx="3524742" cy="1181265"/>
          </a:xfrm>
          <a:prstGeom prst="rect">
            <a:avLst/>
          </a:prstGeom>
        </p:spPr>
      </p:pic>
      <p:pic>
        <p:nvPicPr>
          <p:cNvPr id="14" name="Slika 13">
            <a:extLst>
              <a:ext uri="{FF2B5EF4-FFF2-40B4-BE49-F238E27FC236}">
                <a16:creationId xmlns:a16="http://schemas.microsoft.com/office/drawing/2014/main" id="{DA2A8909-0324-5932-521B-305E0B7FE6EC}"/>
              </a:ext>
            </a:extLst>
          </p:cNvPr>
          <p:cNvPicPr>
            <a:picLocks noChangeAspect="1"/>
          </p:cNvPicPr>
          <p:nvPr/>
        </p:nvPicPr>
        <p:blipFill>
          <a:blip r:embed="rId6"/>
          <a:stretch>
            <a:fillRect/>
          </a:stretch>
        </p:blipFill>
        <p:spPr>
          <a:xfrm>
            <a:off x="2203325" y="2767904"/>
            <a:ext cx="3086531" cy="2915057"/>
          </a:xfrm>
          <a:prstGeom prst="rect">
            <a:avLst/>
          </a:prstGeom>
        </p:spPr>
      </p:pic>
      <p:pic>
        <p:nvPicPr>
          <p:cNvPr id="18" name="Slika 17">
            <a:extLst>
              <a:ext uri="{FF2B5EF4-FFF2-40B4-BE49-F238E27FC236}">
                <a16:creationId xmlns:a16="http://schemas.microsoft.com/office/drawing/2014/main" id="{58346A10-B169-B481-81B9-C72E62C3AE5F}"/>
              </a:ext>
            </a:extLst>
          </p:cNvPr>
          <p:cNvPicPr>
            <a:picLocks noChangeAspect="1"/>
          </p:cNvPicPr>
          <p:nvPr/>
        </p:nvPicPr>
        <p:blipFill>
          <a:blip r:embed="rId7"/>
          <a:stretch>
            <a:fillRect/>
          </a:stretch>
        </p:blipFill>
        <p:spPr>
          <a:xfrm>
            <a:off x="5302611" y="4257957"/>
            <a:ext cx="3096057" cy="1762371"/>
          </a:xfrm>
          <a:prstGeom prst="rect">
            <a:avLst/>
          </a:prstGeom>
        </p:spPr>
      </p:pic>
      <p:pic>
        <p:nvPicPr>
          <p:cNvPr id="20" name="Slika 19">
            <a:extLst>
              <a:ext uri="{FF2B5EF4-FFF2-40B4-BE49-F238E27FC236}">
                <a16:creationId xmlns:a16="http://schemas.microsoft.com/office/drawing/2014/main" id="{665F60FF-D81A-F54A-C090-05233595FC27}"/>
              </a:ext>
            </a:extLst>
          </p:cNvPr>
          <p:cNvPicPr>
            <a:picLocks noChangeAspect="1"/>
          </p:cNvPicPr>
          <p:nvPr/>
        </p:nvPicPr>
        <p:blipFill>
          <a:blip r:embed="rId8"/>
          <a:stretch>
            <a:fillRect/>
          </a:stretch>
        </p:blipFill>
        <p:spPr>
          <a:xfrm>
            <a:off x="8398668" y="5124272"/>
            <a:ext cx="3172268" cy="1276528"/>
          </a:xfrm>
          <a:prstGeom prst="rect">
            <a:avLst/>
          </a:prstGeom>
        </p:spPr>
      </p:pic>
    </p:spTree>
    <p:extLst>
      <p:ext uri="{BB962C8B-B14F-4D97-AF65-F5344CB8AC3E}">
        <p14:creationId xmlns:p14="http://schemas.microsoft.com/office/powerpoint/2010/main" val="83378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18F0F4-65F3-1BFC-2616-66014ED1C6FD}"/>
              </a:ext>
            </a:extLst>
          </p:cNvPr>
          <p:cNvSpPr>
            <a:spLocks noGrp="1"/>
          </p:cNvSpPr>
          <p:nvPr>
            <p:ph type="title"/>
          </p:nvPr>
        </p:nvSpPr>
        <p:spPr>
          <a:xfrm>
            <a:off x="693812" y="257172"/>
            <a:ext cx="9144001" cy="723556"/>
          </a:xfrm>
        </p:spPr>
        <p:txBody>
          <a:bodyPr/>
          <a:lstStyle/>
          <a:p>
            <a:r>
              <a:rPr lang="hr-HR" sz="3600"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Zakonske obveze</a:t>
            </a:r>
            <a:endPar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endParaRPr>
          </a:p>
        </p:txBody>
      </p:sp>
      <p:sp>
        <p:nvSpPr>
          <p:cNvPr id="3" name="Rezervirano mjesto teksta 2">
            <a:extLst>
              <a:ext uri="{FF2B5EF4-FFF2-40B4-BE49-F238E27FC236}">
                <a16:creationId xmlns:a16="http://schemas.microsoft.com/office/drawing/2014/main" id="{77CA6E8B-DEBD-3FE7-E882-DC06863E7B3E}"/>
              </a:ext>
            </a:extLst>
          </p:cNvPr>
          <p:cNvSpPr>
            <a:spLocks noGrp="1"/>
          </p:cNvSpPr>
          <p:nvPr>
            <p:ph type="body" idx="1"/>
          </p:nvPr>
        </p:nvSpPr>
        <p:spPr>
          <a:xfrm>
            <a:off x="1978022" y="1052736"/>
            <a:ext cx="8940926" cy="792088"/>
          </a:xfrm>
        </p:spPr>
        <p:txBody>
          <a:bodyPr/>
          <a:lstStyle/>
          <a:p>
            <a:pPr algn="ctr"/>
            <a:r>
              <a:rPr lang="hr-HR"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Prijelaz dohodaša u </a:t>
            </a:r>
            <a:r>
              <a:rPr lang="hr-HR" b="1" dirty="0" err="1">
                <a:solidFill>
                  <a:srgbClr val="063255"/>
                </a:solidFill>
                <a:effectLst>
                  <a:outerShdw blurRad="38100" dist="38100" dir="2700000" algn="tl">
                    <a:srgbClr val="000000">
                      <a:alpha val="43137"/>
                    </a:srgbClr>
                  </a:outerShdw>
                </a:effectLst>
                <a:latin typeface="Bahnschrift Light Condensed" panose="020B0502040204020203" pitchFamily="34" charset="0"/>
              </a:rPr>
              <a:t>dobitaša</a:t>
            </a:r>
            <a:r>
              <a:rPr lang="hr-HR"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i obratno</a:t>
            </a:r>
          </a:p>
        </p:txBody>
      </p:sp>
      <p:sp>
        <p:nvSpPr>
          <p:cNvPr id="4" name="Rezervirano mjesto sadržaja 3">
            <a:extLst>
              <a:ext uri="{FF2B5EF4-FFF2-40B4-BE49-F238E27FC236}">
                <a16:creationId xmlns:a16="http://schemas.microsoft.com/office/drawing/2014/main" id="{A6BA81D1-EBB7-74F4-675F-17B7207AAFA6}"/>
              </a:ext>
            </a:extLst>
          </p:cNvPr>
          <p:cNvSpPr>
            <a:spLocks noGrp="1"/>
          </p:cNvSpPr>
          <p:nvPr>
            <p:ph sz="half" idx="2"/>
          </p:nvPr>
        </p:nvSpPr>
        <p:spPr>
          <a:xfrm>
            <a:off x="693812" y="2348880"/>
            <a:ext cx="10297144" cy="4051920"/>
          </a:xfrm>
        </p:spPr>
        <p:txBody>
          <a:bodyPr>
            <a:normAutofit/>
          </a:bodyPr>
          <a:lstStyle/>
          <a:p>
            <a:r>
              <a:rPr lang="hr-HR" dirty="0">
                <a:solidFill>
                  <a:schemeClr val="bg1"/>
                </a:solidFill>
                <a:latin typeface="Bahnschrift Light Condensed" panose="020B0502040204020203" pitchFamily="34" charset="0"/>
              </a:rPr>
              <a:t>Prag za prijelaz dohodaša u </a:t>
            </a:r>
            <a:r>
              <a:rPr lang="hr-HR" dirty="0" err="1">
                <a:solidFill>
                  <a:schemeClr val="bg1"/>
                </a:solidFill>
                <a:latin typeface="Bahnschrift Light Condensed" panose="020B0502040204020203" pitchFamily="34" charset="0"/>
              </a:rPr>
              <a:t>dobitaša</a:t>
            </a:r>
            <a:r>
              <a:rPr lang="hr-HR" dirty="0">
                <a:solidFill>
                  <a:schemeClr val="bg1"/>
                </a:solidFill>
                <a:latin typeface="Bahnschrift Light Condensed" panose="020B0502040204020203" pitchFamily="34" charset="0"/>
              </a:rPr>
              <a:t> je zakonska obveza svakog obrtnika koji je u prethodnoj (2024.)godini ostvario ukupni primitak iznad 2.000.000,00 eura bez PDV-a, od 01.sijećnja tekuće godine postaje obveznikom poreza na dobitak.</a:t>
            </a:r>
          </a:p>
          <a:p>
            <a:r>
              <a:rPr lang="hr-HR" dirty="0">
                <a:solidFill>
                  <a:schemeClr val="bg1"/>
                </a:solidFill>
                <a:latin typeface="Bahnschrift Light Condensed" panose="020B0502040204020203" pitchFamily="34" charset="0"/>
              </a:rPr>
              <a:t>Prijelaz sa dohodaša na </a:t>
            </a:r>
            <a:r>
              <a:rPr lang="hr-HR" dirty="0" err="1">
                <a:solidFill>
                  <a:schemeClr val="bg1"/>
                </a:solidFill>
                <a:latin typeface="Bahnschrift Light Condensed" panose="020B0502040204020203" pitchFamily="34" charset="0"/>
              </a:rPr>
              <a:t>dobitaša</a:t>
            </a:r>
            <a:r>
              <a:rPr lang="hr-HR" dirty="0">
                <a:solidFill>
                  <a:schemeClr val="bg1"/>
                </a:solidFill>
                <a:latin typeface="Bahnschrift Light Condensed" panose="020B0502040204020203" pitchFamily="34" charset="0"/>
              </a:rPr>
              <a:t> obrtnici mogu zatražiti na vlastiti zahtjev, ako su ostvarili primitka manje od navedene svote u prethodnoj godini predajom Zahtjeva za promjenu načina oporezivanja Poreznoj upravi.</a:t>
            </a:r>
          </a:p>
          <a:p>
            <a:r>
              <a:rPr lang="hr-HR" dirty="0">
                <a:solidFill>
                  <a:schemeClr val="bg1"/>
                </a:solidFill>
                <a:latin typeface="Bahnschrift Light Condensed" panose="020B0502040204020203" pitchFamily="34" charset="0"/>
              </a:rPr>
              <a:t>S motrišta PDV-a obveznici PDV-a mogu utvrđivati obvezu PDV-a prema naplaćenim naknadama ako im vrijednost isporuka u prethodnoj godini nije prešla 2.000.000,00 eura bez </a:t>
            </a:r>
            <a:r>
              <a:rPr lang="hr-HR" dirty="0" err="1">
                <a:solidFill>
                  <a:schemeClr val="bg1"/>
                </a:solidFill>
                <a:latin typeface="Bahnschrift Light Condensed" panose="020B0502040204020203" pitchFamily="34" charset="0"/>
              </a:rPr>
              <a:t>pdv-a</a:t>
            </a:r>
            <a:r>
              <a:rPr lang="hr-HR" dirty="0">
                <a:solidFill>
                  <a:schemeClr val="bg1"/>
                </a:solidFill>
                <a:latin typeface="Bahnschrift Light Condensed" panose="020B0502040204020203" pitchFamily="34" charset="0"/>
              </a:rPr>
              <a:t>.</a:t>
            </a:r>
          </a:p>
          <a:p>
            <a:pPr marL="0" indent="0">
              <a:buNone/>
            </a:pP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Stope poreza na dobit za 2024.g./2025.g.</a:t>
            </a:r>
            <a:endParaRPr lang="hr-HR" b="0" i="0" dirty="0">
              <a:solidFill>
                <a:srgbClr val="666666"/>
              </a:solidFill>
              <a:effectLst/>
              <a:latin typeface="Bahnschrift Light Condensed" panose="020B0502040204020203" pitchFamily="34" charset="0"/>
            </a:endParaRPr>
          </a:p>
          <a:p>
            <a:pPr marL="0" indent="0" algn="l">
              <a:buNone/>
            </a:pPr>
            <a:r>
              <a:rPr lang="hr-HR" b="0" i="0" dirty="0">
                <a:solidFill>
                  <a:srgbClr val="666666"/>
                </a:solidFill>
                <a:effectLst/>
                <a:latin typeface="Bahnschrift Light Condensed" panose="020B0502040204020203" pitchFamily="34" charset="0"/>
              </a:rPr>
              <a:t> </a:t>
            </a:r>
            <a:r>
              <a:rPr lang="hr-HR" b="0" i="0" dirty="0">
                <a:solidFill>
                  <a:schemeClr val="bg1"/>
                </a:solidFill>
                <a:effectLst/>
                <a:latin typeface="Bahnschrift Light Condensed" panose="020B0502040204020203" pitchFamily="34" charset="0"/>
              </a:rPr>
              <a:t>- 10% ukoliko su u poreznom razdoblju ostvareni prihodi do 1.000.000,00 eura ili</a:t>
            </a:r>
          </a:p>
          <a:p>
            <a:pPr marL="0" indent="0" algn="l">
              <a:buNone/>
            </a:pPr>
            <a:r>
              <a:rPr lang="hr-HR" b="0" i="0" dirty="0">
                <a:solidFill>
                  <a:schemeClr val="bg1"/>
                </a:solidFill>
                <a:effectLst/>
                <a:latin typeface="Bahnschrift Light Condensed" panose="020B0502040204020203" pitchFamily="34" charset="0"/>
              </a:rPr>
              <a:t> - 18% ukoliko su u poreznom razdoblju ostvareni prihodi veći od 1.000.000,00 eura</a:t>
            </a:r>
            <a:r>
              <a:rPr lang="hr-HR" dirty="0">
                <a:solidFill>
                  <a:schemeClr val="bg1"/>
                </a:solidFill>
                <a:latin typeface="Bahnschrift Light Condensed" panose="020B0502040204020203" pitchFamily="34" charset="0"/>
              </a:rPr>
              <a:t>.</a:t>
            </a:r>
            <a:endPar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endParaRPr>
          </a:p>
          <a:p>
            <a:endParaRPr lang="hr-HR" dirty="0">
              <a:solidFill>
                <a:schemeClr val="bg1"/>
              </a:solidFill>
            </a:endParaRPr>
          </a:p>
          <a:p>
            <a:endParaRPr lang="hr-HR" dirty="0">
              <a:solidFill>
                <a:schemeClr val="bg1"/>
              </a:solidFill>
            </a:endParaRPr>
          </a:p>
        </p:txBody>
      </p:sp>
      <p:sp>
        <p:nvSpPr>
          <p:cNvPr id="7" name="Rezervirano mjesto podnožja 6">
            <a:extLst>
              <a:ext uri="{FF2B5EF4-FFF2-40B4-BE49-F238E27FC236}">
                <a16:creationId xmlns:a16="http://schemas.microsoft.com/office/drawing/2014/main" id="{8917A18F-02BD-5860-1D13-0B280ED3D538}"/>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9" name="Picture 2" descr="image">
            <a:extLst>
              <a:ext uri="{FF2B5EF4-FFF2-40B4-BE49-F238E27FC236}">
                <a16:creationId xmlns:a16="http://schemas.microsoft.com/office/drawing/2014/main" id="{82592D01-D376-DF71-4090-0D77D82E8D7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084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18F0F4-65F3-1BFC-2616-66014ED1C6FD}"/>
              </a:ext>
            </a:extLst>
          </p:cNvPr>
          <p:cNvSpPr>
            <a:spLocks noGrp="1"/>
          </p:cNvSpPr>
          <p:nvPr>
            <p:ph type="title"/>
          </p:nvPr>
        </p:nvSpPr>
        <p:spPr>
          <a:xfrm>
            <a:off x="693812" y="257172"/>
            <a:ext cx="9144001" cy="1219200"/>
          </a:xfrm>
        </p:spPr>
        <p:txBody>
          <a:bodyPr/>
          <a:lstStyle/>
          <a:p>
            <a:r>
              <a:rPr lang="hr-HR"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Prijelaz dohodaša u </a:t>
            </a:r>
            <a:r>
              <a:rPr lang="hr-HR" b="1" dirty="0" err="1">
                <a:solidFill>
                  <a:srgbClr val="063255"/>
                </a:solidFill>
                <a:effectLst>
                  <a:outerShdw blurRad="38100" dist="38100" dir="2700000" algn="tl">
                    <a:srgbClr val="000000">
                      <a:alpha val="43137"/>
                    </a:srgbClr>
                  </a:outerShdw>
                </a:effectLst>
                <a:latin typeface="Bahnschrift Light Condensed" panose="020B0502040204020203" pitchFamily="34" charset="0"/>
              </a:rPr>
              <a:t>dobitaša</a:t>
            </a:r>
            <a:r>
              <a:rPr lang="hr-HR"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 i obratno</a:t>
            </a:r>
            <a:br>
              <a:rPr lang="hr-HR"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br>
            <a:endPar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endParaRPr>
          </a:p>
        </p:txBody>
      </p:sp>
      <p:sp>
        <p:nvSpPr>
          <p:cNvPr id="3" name="Rezervirano mjesto teksta 2">
            <a:extLst>
              <a:ext uri="{FF2B5EF4-FFF2-40B4-BE49-F238E27FC236}">
                <a16:creationId xmlns:a16="http://schemas.microsoft.com/office/drawing/2014/main" id="{77CA6E8B-DEBD-3FE7-E882-DC06863E7B3E}"/>
              </a:ext>
            </a:extLst>
          </p:cNvPr>
          <p:cNvSpPr>
            <a:spLocks noGrp="1"/>
          </p:cNvSpPr>
          <p:nvPr>
            <p:ph type="body" idx="1"/>
          </p:nvPr>
        </p:nvSpPr>
        <p:spPr>
          <a:xfrm>
            <a:off x="693812" y="1052736"/>
            <a:ext cx="10225136" cy="720080"/>
          </a:xfrm>
        </p:spPr>
        <p:txBody>
          <a:bodyPr/>
          <a:lstStyle/>
          <a:p>
            <a:pPr algn="ctr"/>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Doprinosi obrtnika obveznika poreza na dobit te mogućnost isplate poduzetničke plaće:</a:t>
            </a:r>
          </a:p>
          <a:p>
            <a:pPr algn="ctr"/>
            <a:endParaRPr lang="hr-HR" b="1" dirty="0">
              <a:solidFill>
                <a:srgbClr val="063255"/>
              </a:solidFill>
              <a:effectLst>
                <a:outerShdw blurRad="38100" dist="38100" dir="2700000" algn="tl">
                  <a:srgbClr val="000000">
                    <a:alpha val="43137"/>
                  </a:srgbClr>
                </a:outerShdw>
              </a:effectLst>
            </a:endParaRPr>
          </a:p>
        </p:txBody>
      </p:sp>
      <p:sp>
        <p:nvSpPr>
          <p:cNvPr id="4" name="Rezervirano mjesto sadržaja 3">
            <a:extLst>
              <a:ext uri="{FF2B5EF4-FFF2-40B4-BE49-F238E27FC236}">
                <a16:creationId xmlns:a16="http://schemas.microsoft.com/office/drawing/2014/main" id="{A6BA81D1-EBB7-74F4-675F-17B7207AAFA6}"/>
              </a:ext>
            </a:extLst>
          </p:cNvPr>
          <p:cNvSpPr>
            <a:spLocks noGrp="1"/>
          </p:cNvSpPr>
          <p:nvPr>
            <p:ph sz="half" idx="2"/>
          </p:nvPr>
        </p:nvSpPr>
        <p:spPr>
          <a:xfrm>
            <a:off x="693812" y="2060848"/>
            <a:ext cx="5616624" cy="4339952"/>
          </a:xfrm>
        </p:spPr>
        <p:txBody>
          <a:bodyPr>
            <a:normAutofit/>
          </a:bodyPr>
          <a:lstStyle/>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Obrtnik koji je u statusu obveznika poreza na dobit ima obvezu obračunavanja doprinosa na višu propisanu osnovicu, međutim na obvezne doprinose može sebi obračunavati i isplatiti plaću, čiji je iznos za propisane doprinose dan u prethodnoj tablici.</a:t>
            </a:r>
          </a:p>
          <a:p>
            <a:pPr marL="0" indent="0">
              <a:buNone/>
            </a:pP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Obvezne doprinose ovaj obrtnik je dužan obračunati i platiti , a poduzetničku plaću sebi može i ne mora isplatiti uz doprinose, međutim ukoliko se odluči na isplatu iznos isplaćene neto plaće je trošak koji je porezno priznati primitak.</a:t>
            </a:r>
          </a:p>
          <a:p>
            <a:pPr marL="0" indent="0">
              <a:buNone/>
            </a:pPr>
            <a:endPar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endParaRPr>
          </a:p>
          <a:p>
            <a:endParaRPr lang="hr-HR" dirty="0">
              <a:solidFill>
                <a:schemeClr val="bg1"/>
              </a:solidFill>
            </a:endParaRPr>
          </a:p>
          <a:p>
            <a:endParaRPr lang="hr-HR" dirty="0">
              <a:solidFill>
                <a:schemeClr val="bg1"/>
              </a:solidFill>
            </a:endParaRPr>
          </a:p>
        </p:txBody>
      </p:sp>
      <p:sp>
        <p:nvSpPr>
          <p:cNvPr id="7" name="Rezervirano mjesto podnožja 6">
            <a:extLst>
              <a:ext uri="{FF2B5EF4-FFF2-40B4-BE49-F238E27FC236}">
                <a16:creationId xmlns:a16="http://schemas.microsoft.com/office/drawing/2014/main" id="{8917A18F-02BD-5860-1D13-0B280ED3D538}"/>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9" name="Picture 2" descr="image">
            <a:extLst>
              <a:ext uri="{FF2B5EF4-FFF2-40B4-BE49-F238E27FC236}">
                <a16:creationId xmlns:a16="http://schemas.microsoft.com/office/drawing/2014/main" id="{82592D01-D376-DF71-4090-0D77D82E8D7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880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18F0F4-65F3-1BFC-2616-66014ED1C6FD}"/>
              </a:ext>
            </a:extLst>
          </p:cNvPr>
          <p:cNvSpPr>
            <a:spLocks noGrp="1"/>
          </p:cNvSpPr>
          <p:nvPr>
            <p:ph type="title"/>
          </p:nvPr>
        </p:nvSpPr>
        <p:spPr>
          <a:xfrm>
            <a:off x="693812" y="257172"/>
            <a:ext cx="9144001" cy="1219200"/>
          </a:xfrm>
        </p:spPr>
        <p:txBody>
          <a:bodyPr/>
          <a:lstStyle/>
          <a:p>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Blagajničko poslovanje u 2024./2025g.</a:t>
            </a:r>
          </a:p>
        </p:txBody>
      </p:sp>
      <p:sp>
        <p:nvSpPr>
          <p:cNvPr id="3" name="Rezervirano mjesto teksta 2">
            <a:extLst>
              <a:ext uri="{FF2B5EF4-FFF2-40B4-BE49-F238E27FC236}">
                <a16:creationId xmlns:a16="http://schemas.microsoft.com/office/drawing/2014/main" id="{77CA6E8B-DEBD-3FE7-E882-DC06863E7B3E}"/>
              </a:ext>
            </a:extLst>
          </p:cNvPr>
          <p:cNvSpPr>
            <a:spLocks noGrp="1"/>
          </p:cNvSpPr>
          <p:nvPr>
            <p:ph type="body" idx="1"/>
          </p:nvPr>
        </p:nvSpPr>
        <p:spPr>
          <a:xfrm>
            <a:off x="765820" y="1556792"/>
            <a:ext cx="10153128" cy="576064"/>
          </a:xfrm>
        </p:spPr>
        <p:txBody>
          <a:bodyPr/>
          <a:lstStyle/>
          <a:p>
            <a:pPr algn="ctr"/>
            <a:r>
              <a:rPr lang="hr-HR"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Ustroj blagajničkog poslovanja</a:t>
            </a:r>
          </a:p>
        </p:txBody>
      </p:sp>
      <p:sp>
        <p:nvSpPr>
          <p:cNvPr id="4" name="Rezervirano mjesto sadržaja 3">
            <a:extLst>
              <a:ext uri="{FF2B5EF4-FFF2-40B4-BE49-F238E27FC236}">
                <a16:creationId xmlns:a16="http://schemas.microsoft.com/office/drawing/2014/main" id="{A6BA81D1-EBB7-74F4-675F-17B7207AAFA6}"/>
              </a:ext>
            </a:extLst>
          </p:cNvPr>
          <p:cNvSpPr>
            <a:spLocks noGrp="1"/>
          </p:cNvSpPr>
          <p:nvPr>
            <p:ph sz="half" idx="2"/>
          </p:nvPr>
        </p:nvSpPr>
        <p:spPr>
          <a:xfrm>
            <a:off x="621804" y="2348880"/>
            <a:ext cx="10369152" cy="4051920"/>
          </a:xfrm>
        </p:spPr>
        <p:txBody>
          <a:bodyPr>
            <a:normAutofit/>
          </a:bodyPr>
          <a:lstStyle/>
          <a:p>
            <a:pPr marL="0" indent="0">
              <a:buNone/>
            </a:pPr>
            <a:r>
              <a:rPr lang="hr-HR" b="1" dirty="0">
                <a:solidFill>
                  <a:srgbClr val="FF0000"/>
                </a:solidFill>
                <a:effectLst>
                  <a:outerShdw blurRad="38100" dist="38100" dir="2700000" algn="tl">
                    <a:srgbClr val="000000">
                      <a:alpha val="43137"/>
                    </a:srgbClr>
                  </a:outerShdw>
                </a:effectLst>
                <a:latin typeface="Bahnschrift Light Condensed" panose="020B0502040204020203" pitchFamily="34" charset="0"/>
              </a:rPr>
              <a:t>Fiskalizacija i napojnice u 2024.g.</a:t>
            </a:r>
          </a:p>
          <a:p>
            <a:pPr marL="0" indent="0">
              <a:buNone/>
            </a:pPr>
            <a:r>
              <a:rPr lang="hr-HR" b="1" dirty="0">
                <a:solidFill>
                  <a:srgbClr val="FF0000"/>
                </a:solidFill>
                <a:effectLst>
                  <a:outerShdw blurRad="38100" dist="38100" dir="2700000" algn="tl">
                    <a:srgbClr val="000000">
                      <a:alpha val="43137"/>
                    </a:srgbClr>
                  </a:outerShdw>
                </a:effectLst>
              </a:rPr>
              <a:t> </a:t>
            </a:r>
            <a:r>
              <a:rPr lang="hr-HR" b="1" dirty="0">
                <a:solidFill>
                  <a:schemeClr val="bg1"/>
                </a:solidFill>
                <a:effectLst>
                  <a:outerShdw blurRad="38100" dist="38100" dir="2700000" algn="tl">
                    <a:srgbClr val="000000">
                      <a:alpha val="43137"/>
                    </a:srgbClr>
                  </a:outerShdw>
                </a:effectLst>
              </a:rPr>
              <a:t>- </a:t>
            </a: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propisan je način evidentiranja nagrade za dobro obavljanu uslugu (napojnica):</a:t>
            </a:r>
          </a:p>
          <a:p>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Omogućena je dostava podataka o nagradi za dobro obavljenu uslugu odnosno napojnicu u sustavu fiskalizacije.</a:t>
            </a:r>
          </a:p>
        </p:txBody>
      </p:sp>
      <p:sp>
        <p:nvSpPr>
          <p:cNvPr id="7" name="Rezervirano mjesto podnožja 6">
            <a:extLst>
              <a:ext uri="{FF2B5EF4-FFF2-40B4-BE49-F238E27FC236}">
                <a16:creationId xmlns:a16="http://schemas.microsoft.com/office/drawing/2014/main" id="{8917A18F-02BD-5860-1D13-0B280ED3D538}"/>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9" name="Picture 2" descr="image">
            <a:extLst>
              <a:ext uri="{FF2B5EF4-FFF2-40B4-BE49-F238E27FC236}">
                <a16:creationId xmlns:a16="http://schemas.microsoft.com/office/drawing/2014/main" id="{82592D01-D376-DF71-4090-0D77D82E8D7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989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2ADF1-6BD7-DF79-3C85-3BC1E3AA036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24994A1-6087-4ED8-6608-6C98C8E0A532}"/>
              </a:ext>
            </a:extLst>
          </p:cNvPr>
          <p:cNvSpPr>
            <a:spLocks noGrp="1"/>
          </p:cNvSpPr>
          <p:nvPr>
            <p:ph type="title"/>
          </p:nvPr>
        </p:nvSpPr>
        <p:spPr>
          <a:xfrm>
            <a:off x="693812" y="257172"/>
            <a:ext cx="9144001" cy="723556"/>
          </a:xfrm>
        </p:spPr>
        <p:txBody>
          <a:bodyPr/>
          <a:lstStyle/>
          <a:p>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Blagajničko poslovanje u 2024.g./2025.g.</a:t>
            </a:r>
          </a:p>
        </p:txBody>
      </p:sp>
      <p:sp>
        <p:nvSpPr>
          <p:cNvPr id="3" name="Rezervirano mjesto teksta 2">
            <a:extLst>
              <a:ext uri="{FF2B5EF4-FFF2-40B4-BE49-F238E27FC236}">
                <a16:creationId xmlns:a16="http://schemas.microsoft.com/office/drawing/2014/main" id="{85E02AF6-9D46-B15E-30D5-DE803C403BD1}"/>
              </a:ext>
            </a:extLst>
          </p:cNvPr>
          <p:cNvSpPr>
            <a:spLocks noGrp="1"/>
          </p:cNvSpPr>
          <p:nvPr>
            <p:ph type="body" idx="1"/>
          </p:nvPr>
        </p:nvSpPr>
        <p:spPr>
          <a:xfrm>
            <a:off x="693812" y="1124744"/>
            <a:ext cx="10225136" cy="515860"/>
          </a:xfrm>
        </p:spPr>
        <p:txBody>
          <a:bodyPr/>
          <a:lstStyle/>
          <a:p>
            <a:r>
              <a:rPr lang="hr-HR"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Ustroj blagajničkog poslovanja</a:t>
            </a:r>
          </a:p>
        </p:txBody>
      </p:sp>
      <p:sp>
        <p:nvSpPr>
          <p:cNvPr id="4" name="Rezervirano mjesto sadržaja 3">
            <a:extLst>
              <a:ext uri="{FF2B5EF4-FFF2-40B4-BE49-F238E27FC236}">
                <a16:creationId xmlns:a16="http://schemas.microsoft.com/office/drawing/2014/main" id="{0C52C46A-F474-5E1F-FD6F-B739097BB766}"/>
              </a:ext>
            </a:extLst>
          </p:cNvPr>
          <p:cNvSpPr>
            <a:spLocks noGrp="1"/>
          </p:cNvSpPr>
          <p:nvPr>
            <p:ph sz="half" idx="2"/>
          </p:nvPr>
        </p:nvSpPr>
        <p:spPr>
          <a:xfrm>
            <a:off x="621804" y="1916832"/>
            <a:ext cx="6552728" cy="4483968"/>
          </a:xfrm>
        </p:spPr>
        <p:txBody>
          <a:bodyPr>
            <a:normAutofit lnSpcReduction="10000"/>
          </a:bodyPr>
          <a:lstStyle/>
          <a:p>
            <a:pPr marL="0" indent="0">
              <a:buNone/>
            </a:pPr>
            <a:r>
              <a:rPr lang="hr-HR" b="1" dirty="0">
                <a:solidFill>
                  <a:srgbClr val="FF0000"/>
                </a:solidFill>
                <a:effectLst>
                  <a:outerShdw blurRad="38100" dist="38100" dir="2700000" algn="tl">
                    <a:srgbClr val="000000">
                      <a:alpha val="43137"/>
                    </a:srgbClr>
                  </a:outerShdw>
                </a:effectLst>
                <a:latin typeface="Bahnschrift Light Condensed" panose="020B0502040204020203" pitchFamily="34" charset="0"/>
              </a:rPr>
              <a:t>Fiskalizacija i napojnice u 2024.g.</a:t>
            </a:r>
          </a:p>
          <a:p>
            <a:pPr marL="0" indent="0">
              <a:buNone/>
            </a:pPr>
            <a:r>
              <a:rPr lang="hr-HR" b="1" dirty="0">
                <a:solidFill>
                  <a:srgbClr val="FF0000"/>
                </a:solidFill>
                <a:effectLst>
                  <a:outerShdw blurRad="38100" dist="38100" dir="2700000" algn="tl">
                    <a:srgbClr val="000000">
                      <a:alpha val="43137"/>
                    </a:srgbClr>
                  </a:outerShdw>
                </a:effectLst>
              </a:rPr>
              <a:t> </a:t>
            </a:r>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 propisan je način evidentiranja nagrade za dobro obavljanu uslugu (napojnica):</a:t>
            </a:r>
          </a:p>
          <a:p>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Propisan protokol i model za razmjenu podataka o napojnici, kao i podatkovni skup te standardne poruke o greškama kao i postupanja u slučaju grešaka.</a:t>
            </a:r>
          </a:p>
          <a:p>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Posljednjim izmjenama i dopunama Zakona o porezu na dohodak , te Pravilnika o porezu na dohodak u sklopu porezne reforme uređena je primjena novog neoporezivog primitka – napojnice.</a:t>
            </a:r>
          </a:p>
          <a:p>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Neoporezivo se može radniku isplatiti tijekom jedne poslovne godine ukupan iznos do 3.360,00 eura (2024.g.) i 3.600,00 eura (2025.g.). Propisana je obveza isplate u gotovini za isplatu neoporezive napojnice odnosno na tekući račun ako se isplaćuje oporezivi iznos napojnice i to redovan račun .</a:t>
            </a:r>
          </a:p>
        </p:txBody>
      </p:sp>
      <p:sp>
        <p:nvSpPr>
          <p:cNvPr id="7" name="Rezervirano mjesto podnožja 6">
            <a:extLst>
              <a:ext uri="{FF2B5EF4-FFF2-40B4-BE49-F238E27FC236}">
                <a16:creationId xmlns:a16="http://schemas.microsoft.com/office/drawing/2014/main" id="{1FF6C789-3594-8AF2-EB70-C59CDA3A58A6}"/>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9" name="Picture 2" descr="image">
            <a:extLst>
              <a:ext uri="{FF2B5EF4-FFF2-40B4-BE49-F238E27FC236}">
                <a16:creationId xmlns:a16="http://schemas.microsoft.com/office/drawing/2014/main" id="{44A85ED4-18A0-65DA-8473-C52F5816B2E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321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DAF82-BFF0-A17A-4272-22D854665C2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7C374BD-1013-3745-10DC-7E8CD5241910}"/>
              </a:ext>
            </a:extLst>
          </p:cNvPr>
          <p:cNvSpPr>
            <a:spLocks noGrp="1"/>
          </p:cNvSpPr>
          <p:nvPr>
            <p:ph type="title"/>
          </p:nvPr>
        </p:nvSpPr>
        <p:spPr>
          <a:xfrm>
            <a:off x="693812" y="257172"/>
            <a:ext cx="9144001" cy="668288"/>
          </a:xfrm>
        </p:spPr>
        <p:txBody>
          <a:bodyPr>
            <a:normAutofit/>
          </a:bodyPr>
          <a:lstStyle/>
          <a:p>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Blagajničko poslovanje u 2024.g./2025.g.</a:t>
            </a:r>
          </a:p>
        </p:txBody>
      </p:sp>
      <p:sp>
        <p:nvSpPr>
          <p:cNvPr id="3" name="Rezervirano mjesto teksta 2">
            <a:extLst>
              <a:ext uri="{FF2B5EF4-FFF2-40B4-BE49-F238E27FC236}">
                <a16:creationId xmlns:a16="http://schemas.microsoft.com/office/drawing/2014/main" id="{58342A1A-414C-2C04-197E-0309D75D8A80}"/>
              </a:ext>
            </a:extLst>
          </p:cNvPr>
          <p:cNvSpPr>
            <a:spLocks noGrp="1"/>
          </p:cNvSpPr>
          <p:nvPr>
            <p:ph type="body" idx="1"/>
          </p:nvPr>
        </p:nvSpPr>
        <p:spPr>
          <a:xfrm>
            <a:off x="765820" y="925460"/>
            <a:ext cx="10153128" cy="668288"/>
          </a:xfrm>
        </p:spPr>
        <p:txBody>
          <a:bodyPr/>
          <a:lstStyle/>
          <a:p>
            <a:r>
              <a:rPr lang="hr-HR" b="1" dirty="0">
                <a:solidFill>
                  <a:srgbClr val="063255"/>
                </a:solidFill>
                <a:effectLst>
                  <a:outerShdw blurRad="38100" dist="38100" dir="2700000" algn="tl">
                    <a:srgbClr val="000000">
                      <a:alpha val="43137"/>
                    </a:srgbClr>
                  </a:outerShdw>
                </a:effectLst>
                <a:latin typeface="Bahnschrift Light Condensed" panose="020B0502040204020203" pitchFamily="34" charset="0"/>
              </a:rPr>
              <a:t>Ustroj blagajničkog poslovanja</a:t>
            </a:r>
          </a:p>
        </p:txBody>
      </p:sp>
      <p:sp>
        <p:nvSpPr>
          <p:cNvPr id="4" name="Rezervirano mjesto sadržaja 3">
            <a:extLst>
              <a:ext uri="{FF2B5EF4-FFF2-40B4-BE49-F238E27FC236}">
                <a16:creationId xmlns:a16="http://schemas.microsoft.com/office/drawing/2014/main" id="{0D7038E4-72A6-7A2E-A317-FDE6F77D1DCF}"/>
              </a:ext>
            </a:extLst>
          </p:cNvPr>
          <p:cNvSpPr>
            <a:spLocks noGrp="1"/>
          </p:cNvSpPr>
          <p:nvPr>
            <p:ph sz="half" idx="2"/>
          </p:nvPr>
        </p:nvSpPr>
        <p:spPr>
          <a:xfrm>
            <a:off x="621804" y="1593748"/>
            <a:ext cx="10369152" cy="4807052"/>
          </a:xfrm>
        </p:spPr>
        <p:txBody>
          <a:bodyPr>
            <a:normAutofit/>
          </a:bodyPr>
          <a:lstStyle/>
          <a:p>
            <a:pPr marL="0" indent="0">
              <a:buNone/>
            </a:pPr>
            <a:r>
              <a:rPr lang="hr-HR" b="1" dirty="0">
                <a:solidFill>
                  <a:srgbClr val="FF0000"/>
                </a:solidFill>
                <a:effectLst>
                  <a:outerShdw blurRad="38100" dist="38100" dir="2700000" algn="tl">
                    <a:srgbClr val="000000">
                      <a:alpha val="43137"/>
                    </a:srgbClr>
                  </a:outerShdw>
                </a:effectLst>
                <a:latin typeface="Bahnschrift Light Condensed" panose="020B0502040204020203" pitchFamily="34" charset="0"/>
              </a:rPr>
              <a:t>Fiskalizacija i napojnice u 2024.g.</a:t>
            </a:r>
          </a:p>
          <a:p>
            <a:r>
              <a:rPr lang="hr-HR" b="1" dirty="0">
                <a:solidFill>
                  <a:schemeClr val="bg1"/>
                </a:solidFill>
                <a:effectLst>
                  <a:outerShdw blurRad="38100" dist="38100" dir="2700000" algn="tl">
                    <a:srgbClr val="000000">
                      <a:alpha val="43137"/>
                    </a:srgbClr>
                  </a:outerShdw>
                </a:effectLst>
                <a:latin typeface="Bahnschrift Light Condensed" panose="020B0502040204020203" pitchFamily="34" charset="0"/>
              </a:rPr>
              <a:t>O</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bveznik fiskalizacije u evidencijama i knjigovodstvenim ispravama osigurava podatak o ostvarenim nagradama za dobro obavljenu uslugu (napojnica), a evidencije trebaju biti tako ustrojene da omogućavaju praćenje trenutačnog i konačnog stanja podataka u naplatnom uređaju odnosno blagajni. </a:t>
            </a:r>
          </a:p>
          <a:p>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Obveznik fiskalizacije ima obvezu ustrojiti posebnu evidenciju o napojnicama, iako ona nije formalno propisana obveznim sadržajem ili primjerom obveznog izgleda.</a:t>
            </a:r>
          </a:p>
          <a:p>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Primljena napojnica isplaćuje se radnicima neoporezivo do iznosa 3.360,00 eura godišnje za 2024.g. i 3.600,00 eura godišnje za 2025.g.po radniku, a iznad propisane neoporezive svote oporezuje se jedinstvenom stopom poreza na dohodak od 20% (bez obračuna doprinosa). </a:t>
            </a:r>
          </a:p>
          <a:p>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Prilikom isplate napojnice obveznik fiskalizacije dužan je predati </a:t>
            </a:r>
            <a:r>
              <a:rPr lang="hr-HR" dirty="0" err="1">
                <a:solidFill>
                  <a:schemeClr val="bg1"/>
                </a:solidFill>
                <a:effectLst>
                  <a:outerShdw blurRad="38100" dist="38100" dir="2700000" algn="tl">
                    <a:srgbClr val="000000">
                      <a:alpha val="43137"/>
                    </a:srgbClr>
                  </a:outerShdw>
                </a:effectLst>
                <a:latin typeface="Bahnschrift Light Condensed" panose="020B0502040204020203" pitchFamily="34" charset="0"/>
              </a:rPr>
              <a:t>joppd</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 obrazac.</a:t>
            </a:r>
          </a:p>
          <a:p>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U nastavku se daje primjer </a:t>
            </a:r>
            <a:r>
              <a:rPr lang="hr-HR" dirty="0">
                <a:solidFill>
                  <a:srgbClr val="FF0000"/>
                </a:solidFill>
                <a:effectLst>
                  <a:outerShdw blurRad="38100" dist="38100" dir="2700000" algn="tl">
                    <a:srgbClr val="000000">
                      <a:alpha val="43137"/>
                    </a:srgbClr>
                  </a:outerShdw>
                </a:effectLst>
                <a:latin typeface="Bahnschrift Light Condensed" panose="020B0502040204020203" pitchFamily="34" charset="0"/>
              </a:rPr>
              <a:t>Odluke o primanju, fiskalizaciji, raspodjeli i isplati nagrade za dobro obavljenu uslugu</a:t>
            </a:r>
            <a:r>
              <a:rPr lang="hr-HR" dirty="0">
                <a:solidFill>
                  <a:schemeClr val="bg1"/>
                </a:solidFill>
                <a:effectLst>
                  <a:outerShdw blurRad="38100" dist="38100" dir="2700000" algn="tl">
                    <a:srgbClr val="000000">
                      <a:alpha val="43137"/>
                    </a:srgbClr>
                  </a:outerShdw>
                </a:effectLst>
                <a:latin typeface="Bahnschrift Light Condensed" panose="020B0502040204020203" pitchFamily="34" charset="0"/>
              </a:rPr>
              <a:t>:</a:t>
            </a:r>
          </a:p>
        </p:txBody>
      </p:sp>
      <p:sp>
        <p:nvSpPr>
          <p:cNvPr id="7" name="Rezervirano mjesto podnožja 6">
            <a:extLst>
              <a:ext uri="{FF2B5EF4-FFF2-40B4-BE49-F238E27FC236}">
                <a16:creationId xmlns:a16="http://schemas.microsoft.com/office/drawing/2014/main" id="{DA8EAFB8-0F62-0035-2DC9-1506B20AB712}"/>
              </a:ext>
            </a:extLst>
          </p:cNvPr>
          <p:cNvSpPr>
            <a:spLocks noGrp="1"/>
          </p:cNvSpPr>
          <p:nvPr>
            <p:ph type="ftr" sz="quarter" idx="11"/>
          </p:nvPr>
        </p:nvSpPr>
        <p:spPr/>
        <p:txBody>
          <a:bodyPr/>
          <a:lstStyle/>
          <a:p>
            <a:pPr rtl="0"/>
            <a:r>
              <a:rPr lang="en-US" noProof="0" dirty="0">
                <a:solidFill>
                  <a:schemeClr val="bg1"/>
                </a:solidFill>
              </a:rPr>
              <a:t>www.trokut.eu - ured 22</a:t>
            </a:r>
            <a:endParaRPr lang="hr-HR" noProof="0" dirty="0">
              <a:solidFill>
                <a:schemeClr val="bg1"/>
              </a:solidFill>
            </a:endParaRPr>
          </a:p>
        </p:txBody>
      </p:sp>
      <p:pic>
        <p:nvPicPr>
          <p:cNvPr id="9" name="Picture 2" descr="image">
            <a:extLst>
              <a:ext uri="{FF2B5EF4-FFF2-40B4-BE49-F238E27FC236}">
                <a16:creationId xmlns:a16="http://schemas.microsoft.com/office/drawing/2014/main" id="{2949A6CB-43DE-3937-482B-F6E2AF78CBE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657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7CB1E8-060E-B692-9AB8-0855613F2470}"/>
              </a:ext>
            </a:extLst>
          </p:cNvPr>
          <p:cNvSpPr>
            <a:spLocks noGrp="1"/>
          </p:cNvSpPr>
          <p:nvPr>
            <p:ph type="title"/>
          </p:nvPr>
        </p:nvSpPr>
        <p:spPr>
          <a:xfrm>
            <a:off x="333772" y="176229"/>
            <a:ext cx="10789841" cy="444459"/>
          </a:xfrm>
        </p:spPr>
        <p:txBody>
          <a:bodyPr>
            <a:normAutofit fontScale="90000"/>
          </a:bodyPr>
          <a:lstStyle/>
          <a:p>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Blagajničko poslovanje u 2024.g.</a:t>
            </a:r>
            <a:r>
              <a:rPr lang="hr-HR" dirty="0"/>
              <a:t>mjer </a:t>
            </a:r>
          </a:p>
        </p:txBody>
      </p:sp>
      <p:sp>
        <p:nvSpPr>
          <p:cNvPr id="7" name="Rezervirano mjesto podnožja 6">
            <a:extLst>
              <a:ext uri="{FF2B5EF4-FFF2-40B4-BE49-F238E27FC236}">
                <a16:creationId xmlns:a16="http://schemas.microsoft.com/office/drawing/2014/main" id="{333B6CA4-D725-E312-CF1A-CDD139A3C95E}"/>
              </a:ext>
            </a:extLst>
          </p:cNvPr>
          <p:cNvSpPr>
            <a:spLocks noGrp="1"/>
          </p:cNvSpPr>
          <p:nvPr>
            <p:ph type="ftr" sz="quarter" idx="11"/>
          </p:nvPr>
        </p:nvSpPr>
        <p:spPr/>
        <p:txBody>
          <a:bodyPr/>
          <a:lstStyle/>
          <a:p>
            <a:pPr rtl="0"/>
            <a:r>
              <a:rPr lang="en-US" noProof="0" dirty="0"/>
              <a:t>www.trokut.eu - ured 22</a:t>
            </a:r>
            <a:endParaRPr lang="hr-HR" noProof="0" dirty="0"/>
          </a:p>
        </p:txBody>
      </p:sp>
      <p:pic>
        <p:nvPicPr>
          <p:cNvPr id="8" name="Picture 2" descr="image">
            <a:extLst>
              <a:ext uri="{FF2B5EF4-FFF2-40B4-BE49-F238E27FC236}">
                <a16:creationId xmlns:a16="http://schemas.microsoft.com/office/drawing/2014/main" id="{5C711E22-EFCE-9B1E-E5F1-20CE0D3E324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pic>
        <p:nvPicPr>
          <p:cNvPr id="10" name="Slika 9">
            <a:extLst>
              <a:ext uri="{FF2B5EF4-FFF2-40B4-BE49-F238E27FC236}">
                <a16:creationId xmlns:a16="http://schemas.microsoft.com/office/drawing/2014/main" id="{6BDC406A-9808-4324-E37A-3219B219AC1D}"/>
              </a:ext>
            </a:extLst>
          </p:cNvPr>
          <p:cNvPicPr>
            <a:picLocks noChangeAspect="1"/>
          </p:cNvPicPr>
          <p:nvPr/>
        </p:nvPicPr>
        <p:blipFill>
          <a:blip r:embed="rId4"/>
          <a:stretch>
            <a:fillRect/>
          </a:stretch>
        </p:blipFill>
        <p:spPr>
          <a:xfrm>
            <a:off x="211736" y="620688"/>
            <a:ext cx="10789841" cy="6120680"/>
          </a:xfrm>
          <a:prstGeom prst="rect">
            <a:avLst/>
          </a:prstGeom>
        </p:spPr>
      </p:pic>
    </p:spTree>
    <p:extLst>
      <p:ext uri="{BB962C8B-B14F-4D97-AF65-F5344CB8AC3E}">
        <p14:creationId xmlns:p14="http://schemas.microsoft.com/office/powerpoint/2010/main" val="369228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77788" y="381000"/>
            <a:ext cx="10645825" cy="954832"/>
          </a:xfrm>
        </p:spPr>
        <p:txBody>
          <a:bodyPr rtlCol="0">
            <a:normAutofit/>
          </a:bodyPr>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Otvaranje obrta</a:t>
            </a:r>
          </a:p>
        </p:txBody>
      </p:sp>
      <p:sp>
        <p:nvSpPr>
          <p:cNvPr id="3" name="Rezervirano mjesto za sadržaj 2"/>
          <p:cNvSpPr>
            <a:spLocks noGrp="1"/>
          </p:cNvSpPr>
          <p:nvPr>
            <p:ph sz="half" idx="1"/>
          </p:nvPr>
        </p:nvSpPr>
        <p:spPr>
          <a:xfrm>
            <a:off x="444379" y="1700808"/>
            <a:ext cx="11338665" cy="4056856"/>
          </a:xfrm>
        </p:spPr>
        <p:txBody>
          <a:bodyPr rtlCol="0">
            <a:normAutofit fontScale="92500" lnSpcReduction="10000"/>
          </a:bodyPr>
          <a:lstStyle/>
          <a:p>
            <a:pPr marL="45720" lvl="0" indent="0">
              <a:buNone/>
            </a:pPr>
            <a:r>
              <a:rPr lang="hr-HR" b="1" dirty="0">
                <a:solidFill>
                  <a:schemeClr val="bg1"/>
                </a:solidFill>
                <a:latin typeface="Bahnschrift Light Condensed" panose="020B0502040204020203" pitchFamily="34" charset="0"/>
              </a:rPr>
              <a:t>1. Prijava radi upisa u registar poreznih obveznika – Obrazac RPO</a:t>
            </a:r>
          </a:p>
          <a:p>
            <a:pPr marL="45720" lvl="0" indent="0">
              <a:buNone/>
            </a:pPr>
            <a:r>
              <a:rPr lang="hr-HR" dirty="0">
                <a:solidFill>
                  <a:schemeClr val="bg1"/>
                </a:solidFill>
                <a:latin typeface="Bahnschrift Light Condensed" panose="020B0502040204020203" pitchFamily="34" charset="0"/>
              </a:rPr>
              <a:t>Porezni obveznici, odnosno njihovi opunomoćenici su dužni ispostavi Porezne uprave nadležnoj prema njihovu prebivalištu ili uobičajenom boravištu podnijeti prijavu za upis u Registar poreznih obveznika poreza na dohodak. Prijava se obavlja putem </a:t>
            </a:r>
            <a:r>
              <a:rPr lang="hr-HR" b="1" dirty="0">
                <a:solidFill>
                  <a:schemeClr val="bg1"/>
                </a:solidFill>
                <a:latin typeface="Bahnschrift Light Condensed" panose="020B0502040204020203" pitchFamily="34" charset="0"/>
              </a:rPr>
              <a:t>obrasca RPO</a:t>
            </a:r>
            <a:r>
              <a:rPr lang="hr-HR" dirty="0">
                <a:solidFill>
                  <a:schemeClr val="bg1"/>
                </a:solidFill>
                <a:latin typeface="Bahnschrift Light Condensed" panose="020B0502040204020203" pitchFamily="34" charset="0"/>
              </a:rPr>
              <a:t>. </a:t>
            </a:r>
          </a:p>
          <a:p>
            <a:pPr marL="45720" lvl="0" indent="0">
              <a:buNone/>
            </a:pPr>
            <a:r>
              <a:rPr lang="hr-HR" dirty="0">
                <a:solidFill>
                  <a:schemeClr val="bg1"/>
                </a:solidFill>
                <a:latin typeface="Bahnschrift Light Condensed" panose="020B0502040204020203" pitchFamily="34" charset="0"/>
              </a:rPr>
              <a:t>Prijavom se osiguravaju podaci potrebni za utvrđivanje poreza. </a:t>
            </a:r>
          </a:p>
          <a:p>
            <a:pPr marL="45720" lvl="0" indent="0">
              <a:buNone/>
            </a:pPr>
            <a:r>
              <a:rPr lang="hr-HR" dirty="0">
                <a:solidFill>
                  <a:schemeClr val="bg1"/>
                </a:solidFill>
                <a:latin typeface="Bahnschrift Light Condensed" panose="020B0502040204020203" pitchFamily="34" charset="0"/>
              </a:rPr>
              <a:t>Prijavu u registar poreznih obveznika podnose i porezni obveznici koji ostvaruju dohodak te primitke na koje se ne plaća porez na dohodak i druge primitke koji se u smislu Zakona o porezu na dohodak ne smatraju dohotkom iz inozemstva te primitke koji bi bili oporezivi porezom na dohodak da međunarodnim ugovorima nije drukčije uređeno. </a:t>
            </a:r>
          </a:p>
          <a:p>
            <a:pPr marL="45720" lvl="0" indent="0">
              <a:buNone/>
            </a:pPr>
            <a:r>
              <a:rPr lang="hr-HR" dirty="0">
                <a:solidFill>
                  <a:schemeClr val="bg1"/>
                </a:solidFill>
                <a:latin typeface="Bahnschrift Light Condensed" panose="020B0502040204020203" pitchFamily="34" charset="0"/>
              </a:rPr>
              <a:t>Prijava se podnosi u roku od osam dana od dana početka obavljanja djelatnosti, od dana dostavljanja pisanog zahtjeva za prelazak na utvrđivanje paušalnog dohotka ili prelaska na oporezivanje po odbitku, odnosno početka ostvarivanja primitaka.</a:t>
            </a:r>
          </a:p>
          <a:p>
            <a:pPr marL="0" indent="0" rtl="0">
              <a:buNone/>
            </a:pPr>
            <a:endParaRPr lang="hr-HR" dirty="0">
              <a:solidFill>
                <a:schemeClr val="bg1"/>
              </a:solidFill>
            </a:endParaRPr>
          </a:p>
        </p:txBody>
      </p:sp>
      <p:pic>
        <p:nvPicPr>
          <p:cNvPr id="4" name="Picture 2" descr="image">
            <a:extLst>
              <a:ext uri="{FF2B5EF4-FFF2-40B4-BE49-F238E27FC236}">
                <a16:creationId xmlns:a16="http://schemas.microsoft.com/office/drawing/2014/main" id="{B02797D0-63D0-7EF7-1643-F0E2DF79813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Rezervirano mjesto podnožja 7">
            <a:extLst>
              <a:ext uri="{FF2B5EF4-FFF2-40B4-BE49-F238E27FC236}">
                <a16:creationId xmlns:a16="http://schemas.microsoft.com/office/drawing/2014/main" id="{8F252CCE-4E8B-90D2-C4D1-2EACF3064F6C}"/>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489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1979612" y="381000"/>
            <a:ext cx="9144001" cy="663575"/>
          </a:xfrm>
        </p:spPr>
        <p:txBody>
          <a:bodyPr rtlCol="0"/>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Hvala na pažnji!</a:t>
            </a:r>
          </a:p>
        </p:txBody>
      </p:sp>
      <p:sp>
        <p:nvSpPr>
          <p:cNvPr id="5" name="Rezervirano mjesto podnožja 4">
            <a:extLst>
              <a:ext uri="{FF2B5EF4-FFF2-40B4-BE49-F238E27FC236}">
                <a16:creationId xmlns:a16="http://schemas.microsoft.com/office/drawing/2014/main" id="{2C17EBF5-C354-4A0D-46A4-E944581D46C8}"/>
              </a:ext>
            </a:extLst>
          </p:cNvPr>
          <p:cNvSpPr>
            <a:spLocks noGrp="1"/>
          </p:cNvSpPr>
          <p:nvPr>
            <p:ph type="ftr" sz="quarter" idx="11"/>
          </p:nvPr>
        </p:nvSpPr>
        <p:spPr/>
        <p:txBody>
          <a:bodyPr/>
          <a:lstStyle/>
          <a:p>
            <a:pPr rtl="0"/>
            <a:r>
              <a:rPr lang="en-US" noProof="0" dirty="0"/>
              <a:t>www.trokut.eu - ured 22</a:t>
            </a:r>
            <a:endParaRPr lang="hr-HR" noProof="0" dirty="0"/>
          </a:p>
        </p:txBody>
      </p:sp>
      <p:sp>
        <p:nvSpPr>
          <p:cNvPr id="4" name="Rezervirano mjesto za tekst 3"/>
          <p:cNvSpPr>
            <a:spLocks noGrp="1"/>
          </p:cNvSpPr>
          <p:nvPr>
            <p:ph type="body" idx="4294967295"/>
          </p:nvPr>
        </p:nvSpPr>
        <p:spPr>
          <a:xfrm>
            <a:off x="0" y="5013175"/>
            <a:ext cx="11809413" cy="903437"/>
          </a:xfrm>
        </p:spPr>
        <p:txBody>
          <a:bodyPr rtlCol="0">
            <a:normAutofit/>
          </a:bodyPr>
          <a:lstStyle/>
          <a:p>
            <a:pPr marL="0" indent="0" rtl="0">
              <a:buNone/>
            </a:pPr>
            <a:r>
              <a:rPr lang="hr-HR" sz="1800" dirty="0">
                <a:solidFill>
                  <a:schemeClr val="bg1"/>
                </a:solidFill>
                <a:effectLst>
                  <a:outerShdw blurRad="38100" dist="38100" dir="2700000" algn="tl">
                    <a:srgbClr val="000000">
                      <a:alpha val="43137"/>
                    </a:srgbClr>
                  </a:outerShdw>
                </a:effectLst>
                <a:latin typeface="Bahnschrift SemiLight Condensed" panose="020B0502040204020203" pitchFamily="34" charset="0"/>
              </a:rPr>
              <a:t>Ivana </a:t>
            </a:r>
            <a:r>
              <a:rPr lang="hr-HR" sz="1800" dirty="0" err="1">
                <a:solidFill>
                  <a:schemeClr val="bg1"/>
                </a:solidFill>
                <a:effectLst>
                  <a:outerShdw blurRad="38100" dist="38100" dir="2700000" algn="tl">
                    <a:srgbClr val="000000">
                      <a:alpha val="43137"/>
                    </a:srgbClr>
                  </a:outerShdw>
                </a:effectLst>
                <a:latin typeface="Bahnschrift SemiLight Condensed" panose="020B0502040204020203" pitchFamily="34" charset="0"/>
              </a:rPr>
              <a:t>Vudrag</a:t>
            </a:r>
            <a:r>
              <a:rPr lang="hr-HR" sz="1800" dirty="0">
                <a:solidFill>
                  <a:schemeClr val="bg1"/>
                </a:solidFill>
                <a:effectLst>
                  <a:outerShdw blurRad="38100" dist="38100" dir="2700000" algn="tl">
                    <a:srgbClr val="000000">
                      <a:alpha val="43137"/>
                    </a:srgbClr>
                  </a:outerShdw>
                </a:effectLst>
                <a:latin typeface="Bahnschrift SemiLight Condensed" panose="020B0502040204020203" pitchFamily="34" charset="0"/>
              </a:rPr>
              <a:t> </a:t>
            </a:r>
            <a:r>
              <a:rPr lang="hr-HR" sz="1800" dirty="0" err="1">
                <a:solidFill>
                  <a:schemeClr val="bg1"/>
                </a:solidFill>
                <a:effectLst>
                  <a:outerShdw blurRad="38100" dist="38100" dir="2700000" algn="tl">
                    <a:srgbClr val="000000">
                      <a:alpha val="43137"/>
                    </a:srgbClr>
                  </a:outerShdw>
                </a:effectLst>
                <a:latin typeface="Bahnschrift SemiLight Condensed" panose="020B0502040204020203" pitchFamily="34" charset="0"/>
              </a:rPr>
              <a:t>mag.oec</a:t>
            </a:r>
            <a:r>
              <a:rPr lang="hr-HR" sz="1800" dirty="0">
                <a:solidFill>
                  <a:schemeClr val="bg1"/>
                </a:solidFill>
                <a:effectLst>
                  <a:outerShdw blurRad="38100" dist="38100" dir="2700000" algn="tl">
                    <a:srgbClr val="000000">
                      <a:alpha val="43137"/>
                    </a:srgbClr>
                  </a:outerShdw>
                </a:effectLst>
                <a:latin typeface="Bahnschrift SemiLight Condensed" panose="020B0502040204020203" pitchFamily="34" charset="0"/>
              </a:rPr>
              <a:t>.  – Inkubator za nove tehnologije Trokut Šibenik d.o.o.</a:t>
            </a:r>
          </a:p>
          <a:p>
            <a:pPr marL="0" indent="0" rtl="0">
              <a:buNone/>
            </a:pPr>
            <a:r>
              <a:rPr lang="hr-HR" sz="1800" dirty="0">
                <a:solidFill>
                  <a:schemeClr val="bg1"/>
                </a:solidFill>
                <a:effectLst>
                  <a:outerShdw blurRad="38100" dist="38100" dir="2700000" algn="tl">
                    <a:srgbClr val="000000">
                      <a:alpha val="43137"/>
                    </a:srgbClr>
                  </a:outerShdw>
                </a:effectLst>
                <a:latin typeface="Bahnschrift SemiLight Condensed" panose="020B0502040204020203" pitchFamily="34" charset="0"/>
              </a:rPr>
              <a:t>Šibenik, 19.02.2025.g.</a:t>
            </a:r>
          </a:p>
        </p:txBody>
      </p:sp>
      <p:pic>
        <p:nvPicPr>
          <p:cNvPr id="9" name="Picture 2" descr="image">
            <a:extLst>
              <a:ext uri="{FF2B5EF4-FFF2-40B4-BE49-F238E27FC236}">
                <a16:creationId xmlns:a16="http://schemas.microsoft.com/office/drawing/2014/main" id="{9198CFD2-0318-2F04-E7BA-A83EB246204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Rezervirano mjesto podnožja 6">
            <a:extLst>
              <a:ext uri="{FF2B5EF4-FFF2-40B4-BE49-F238E27FC236}">
                <a16:creationId xmlns:a16="http://schemas.microsoft.com/office/drawing/2014/main" id="{8917A18F-02BD-5860-1D13-0B280ED3D538}"/>
              </a:ext>
            </a:extLst>
          </p:cNvPr>
          <p:cNvSpPr txBox="1">
            <a:spLocks/>
          </p:cNvSpPr>
          <p:nvPr/>
        </p:nvSpPr>
        <p:spPr>
          <a:xfrm>
            <a:off x="2132011" y="6553200"/>
            <a:ext cx="5954834" cy="276228"/>
          </a:xfrm>
          <a:prstGeom prst="rect">
            <a:avLst/>
          </a:prstGeom>
        </p:spPr>
        <p:txBody>
          <a:bodyPr vert="horz" lIns="91440" tIns="45720" rIns="91440" bIns="45720" rtlCol="0" anchor="ctr"/>
          <a:lstStyle>
            <a:defPPr rtl="0">
              <a:defRPr lang="hr-HR"/>
            </a:defPPr>
            <a:lvl1pPr marL="0" algn="l"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www.trokut.eu - ured 22</a:t>
            </a:r>
            <a:endParaRPr lang="hr-HR" dirty="0">
              <a:solidFill>
                <a:schemeClr val="bg1"/>
              </a:solidFill>
            </a:endParaRPr>
          </a:p>
        </p:txBody>
      </p:sp>
      <p:sp>
        <p:nvSpPr>
          <p:cNvPr id="12" name="Naslov 1"/>
          <p:cNvSpPr txBox="1">
            <a:spLocks/>
          </p:cNvSpPr>
          <p:nvPr/>
        </p:nvSpPr>
        <p:spPr>
          <a:xfrm>
            <a:off x="405780" y="1548854"/>
            <a:ext cx="6768753" cy="23842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hr-HR" sz="2400" dirty="0">
                <a:solidFill>
                  <a:schemeClr val="bg1"/>
                </a:solidFill>
                <a:effectLst>
                  <a:outerShdw blurRad="38100" dist="38100" dir="2700000" algn="tl">
                    <a:srgbClr val="000000">
                      <a:alpha val="43137"/>
                    </a:srgbClr>
                  </a:outerShdw>
                </a:effectLst>
                <a:latin typeface="Bahnschrift Light Condensed" panose="020B0502040204020203" pitchFamily="34" charset="0"/>
              </a:rPr>
              <a:t>Postavljenjem pitanja na </a:t>
            </a:r>
            <a:r>
              <a:rPr lang="hr-HR" sz="2400" dirty="0">
                <a:solidFill>
                  <a:srgbClr val="063255"/>
                </a:solidFill>
                <a:effectLst>
                  <a:outerShdw blurRad="38100" dist="38100" dir="2700000" algn="tl">
                    <a:srgbClr val="000000">
                      <a:alpha val="43137"/>
                    </a:srgbClr>
                  </a:outerShdw>
                </a:effectLst>
                <a:latin typeface="Bahnschrift Light Condensed" panose="020B0502040204020203" pitchFamily="34" charset="0"/>
                <a:hlinkClick r:id="rId5"/>
              </a:rPr>
              <a:t>ured22@trokut.eu</a:t>
            </a:r>
            <a:r>
              <a:rPr lang="hr-HR" sz="2400" dirty="0">
                <a:solidFill>
                  <a:srgbClr val="063255"/>
                </a:solidFill>
                <a:effectLst>
                  <a:outerShdw blurRad="38100" dist="38100" dir="2700000" algn="tl">
                    <a:srgbClr val="000000">
                      <a:alpha val="43137"/>
                    </a:srgbClr>
                  </a:outerShdw>
                </a:effectLst>
                <a:latin typeface="Bahnschrift Light Condensed" panose="020B0502040204020203" pitchFamily="34" charset="0"/>
              </a:rPr>
              <a:t> </a:t>
            </a:r>
            <a:r>
              <a:rPr lang="hr-HR" sz="2400" dirty="0">
                <a:solidFill>
                  <a:schemeClr val="bg1"/>
                </a:solidFill>
                <a:effectLst>
                  <a:outerShdw blurRad="38100" dist="38100" dir="2700000" algn="tl">
                    <a:srgbClr val="000000">
                      <a:alpha val="43137"/>
                    </a:srgbClr>
                  </a:outerShdw>
                </a:effectLst>
                <a:latin typeface="Bahnschrift Light Condensed" panose="020B0502040204020203" pitchFamily="34" charset="0"/>
              </a:rPr>
              <a:t>omogućavate nam da rastemo i razvijamo se kako bismo zadovoljili Vaše potrebe za informacijama koje su Vam potrebne u postizanju Vaših poslovnih rezultata!</a:t>
            </a:r>
          </a:p>
          <a:p>
            <a:endParaRPr lang="hr-HR" sz="2400" dirty="0">
              <a:solidFill>
                <a:srgbClr val="063255"/>
              </a:solidFill>
              <a:effectLst>
                <a:outerShdw blurRad="38100" dist="38100" dir="2700000" algn="tl">
                  <a:srgbClr val="000000">
                    <a:alpha val="43137"/>
                  </a:srgbClr>
                </a:outerShdw>
              </a:effectLst>
              <a:latin typeface="Bahnschrift Light Condensed" panose="020B0502040204020203" pitchFamily="34" charset="0"/>
            </a:endParaRPr>
          </a:p>
          <a:p>
            <a:r>
              <a:rPr lang="hr-HR" sz="2400" dirty="0">
                <a:solidFill>
                  <a:srgbClr val="063255"/>
                </a:solidFill>
                <a:effectLst>
                  <a:outerShdw blurRad="38100" dist="38100" dir="2700000" algn="tl">
                    <a:srgbClr val="000000">
                      <a:alpha val="43137"/>
                    </a:srgbClr>
                  </a:outerShdw>
                </a:effectLst>
                <a:latin typeface="Bahnschrift Light Condensed" panose="020B0502040204020203" pitchFamily="34" charset="0"/>
                <a:hlinkClick r:id="rId6"/>
              </a:rPr>
              <a:t>www.trokut.eu</a:t>
            </a:r>
            <a:r>
              <a:rPr lang="hr-HR" sz="2400" dirty="0">
                <a:solidFill>
                  <a:srgbClr val="063255"/>
                </a:solidFill>
                <a:effectLst>
                  <a:outerShdw blurRad="38100" dist="38100" dir="2700000" algn="tl">
                    <a:srgbClr val="000000">
                      <a:alpha val="43137"/>
                    </a:srgbClr>
                  </a:outerShdw>
                </a:effectLst>
                <a:latin typeface="Bahnschrift Light Condensed" panose="020B0502040204020203" pitchFamily="34" charset="0"/>
              </a:rPr>
              <a:t> </a:t>
            </a:r>
            <a:r>
              <a:rPr lang="hr-HR" sz="2400" dirty="0">
                <a:solidFill>
                  <a:schemeClr val="bg1"/>
                </a:solidFill>
                <a:effectLst>
                  <a:outerShdw blurRad="38100" dist="38100" dir="2700000" algn="tl">
                    <a:srgbClr val="000000">
                      <a:alpha val="43137"/>
                    </a:srgbClr>
                  </a:outerShdw>
                </a:effectLst>
                <a:latin typeface="Bahnschrift Light Condensed" panose="020B0502040204020203" pitchFamily="34" charset="0"/>
              </a:rPr>
              <a:t>– ured 22 </a:t>
            </a:r>
          </a:p>
        </p:txBody>
      </p:sp>
      <p:pic>
        <p:nvPicPr>
          <p:cNvPr id="6" name="Slika 5">
            <a:extLst>
              <a:ext uri="{FF2B5EF4-FFF2-40B4-BE49-F238E27FC236}">
                <a16:creationId xmlns:a16="http://schemas.microsoft.com/office/drawing/2014/main" id="{1BFE0242-41E4-8BE9-94EA-6BC069DA66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6844" y="1700808"/>
            <a:ext cx="3153077" cy="3096344"/>
          </a:xfrm>
          <a:prstGeom prst="rect">
            <a:avLst/>
          </a:prstGeom>
        </p:spPr>
      </p:pic>
    </p:spTree>
    <p:extLst>
      <p:ext uri="{BB962C8B-B14F-4D97-AF65-F5344CB8AC3E}">
        <p14:creationId xmlns:p14="http://schemas.microsoft.com/office/powerpoint/2010/main" val="33054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4380" y="381000"/>
            <a:ext cx="10679234" cy="954832"/>
          </a:xfrm>
        </p:spPr>
        <p:txBody>
          <a:bodyPr rtlCol="0">
            <a:normAutofit/>
          </a:bodyPr>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Otvaranje obrta</a:t>
            </a:r>
          </a:p>
        </p:txBody>
      </p:sp>
      <p:sp>
        <p:nvSpPr>
          <p:cNvPr id="3" name="Rezervirano mjesto za sadržaj 2"/>
          <p:cNvSpPr>
            <a:spLocks noGrp="1"/>
          </p:cNvSpPr>
          <p:nvPr>
            <p:ph sz="half" idx="1"/>
          </p:nvPr>
        </p:nvSpPr>
        <p:spPr>
          <a:xfrm>
            <a:off x="444379" y="1828800"/>
            <a:ext cx="11338665" cy="4572000"/>
          </a:xfrm>
        </p:spPr>
        <p:txBody>
          <a:bodyPr rtlCol="0">
            <a:normAutofit/>
          </a:bodyPr>
          <a:lstStyle/>
          <a:p>
            <a:pPr marL="45720" lvl="0" indent="0">
              <a:buNone/>
            </a:pPr>
            <a:r>
              <a:rPr lang="hr-HR" b="1" dirty="0">
                <a:solidFill>
                  <a:schemeClr val="bg1"/>
                </a:solidFill>
                <a:latin typeface="Bahnschrift Light Condensed" panose="020B0502040204020203" pitchFamily="34" charset="0"/>
              </a:rPr>
              <a:t>2.Prijava činjenica bitnih za oporezivanje – Obrazac </a:t>
            </a:r>
          </a:p>
          <a:p>
            <a:pPr marL="45720" lvl="0" indent="0">
              <a:buNone/>
            </a:pPr>
            <a:r>
              <a:rPr lang="hr-HR" dirty="0">
                <a:solidFill>
                  <a:schemeClr val="bg1"/>
                </a:solidFill>
                <a:latin typeface="Bahnschrift Light Condensed" panose="020B0502040204020203" pitchFamily="34" charset="0"/>
              </a:rPr>
              <a:t>Ovaj obrazac sadrži općenite podatke podnositelja i podatke o vrsti poslovnog subjekta.</a:t>
            </a:r>
          </a:p>
          <a:p>
            <a:pPr marL="45720" lvl="0" indent="0">
              <a:buNone/>
            </a:pPr>
            <a:r>
              <a:rPr lang="hr-HR" dirty="0">
                <a:solidFill>
                  <a:schemeClr val="bg1"/>
                </a:solidFill>
                <a:latin typeface="Bahnschrift Light Condensed" panose="020B0502040204020203" pitchFamily="34" charset="0"/>
              </a:rPr>
              <a:t>Ovaj se obrazac uz RPO obrazac predaje nadležnoj poreznoj upravi.</a:t>
            </a:r>
          </a:p>
          <a:p>
            <a:pPr marL="45720" lvl="0" indent="0">
              <a:buNone/>
            </a:pPr>
            <a:r>
              <a:rPr lang="hr-HR" b="1" dirty="0">
                <a:solidFill>
                  <a:schemeClr val="bg1"/>
                </a:solidFill>
                <a:latin typeface="Bahnschrift Light Condensed" panose="020B0502040204020203" pitchFamily="34" charset="0"/>
              </a:rPr>
              <a:t>3. Obrazac ROD-DOP – </a:t>
            </a:r>
            <a:r>
              <a:rPr lang="hr-HR" dirty="0">
                <a:solidFill>
                  <a:schemeClr val="bg1"/>
                </a:solidFill>
                <a:latin typeface="Bahnschrift Light Condensed" panose="020B0502040204020203" pitchFamily="34" charset="0"/>
              </a:rPr>
              <a:t>Izjava poduzetnika o bitnim činjenicama vezano za početak poslovanja i status osobe vlasnika poslovnog subjekta</a:t>
            </a:r>
          </a:p>
          <a:p>
            <a:pPr marL="45720" lvl="0" indent="0">
              <a:buNone/>
            </a:pPr>
            <a:r>
              <a:rPr lang="hr-HR" dirty="0">
                <a:solidFill>
                  <a:schemeClr val="bg1"/>
                </a:solidFill>
                <a:latin typeface="Bahnschrift Light Condensed" panose="020B0502040204020203" pitchFamily="34" charset="0"/>
              </a:rPr>
              <a:t>4. Ukoliko je obrtnik zaposlen u drugom poslovnom subjektu također je obvezan predati </a:t>
            </a:r>
            <a:r>
              <a:rPr lang="hr-HR" b="1" dirty="0">
                <a:solidFill>
                  <a:schemeClr val="bg1"/>
                </a:solidFill>
                <a:latin typeface="Bahnschrift Light Condensed" panose="020B0502040204020203" pitchFamily="34" charset="0"/>
              </a:rPr>
              <a:t>Potvrdu poslodavca </a:t>
            </a:r>
            <a:r>
              <a:rPr lang="hr-HR" dirty="0">
                <a:solidFill>
                  <a:schemeClr val="bg1"/>
                </a:solidFill>
                <a:latin typeface="Bahnschrift Light Condensed" panose="020B0502040204020203" pitchFamily="34" charset="0"/>
              </a:rPr>
              <a:t>da je zaposlen u poslovnom subjektu</a:t>
            </a:r>
          </a:p>
          <a:p>
            <a:pPr marL="0" indent="0" rtl="0">
              <a:buNone/>
            </a:pPr>
            <a:endParaRPr lang="hr-HR" dirty="0">
              <a:solidFill>
                <a:schemeClr val="bg1"/>
              </a:solidFill>
            </a:endParaRPr>
          </a:p>
        </p:txBody>
      </p:sp>
      <p:pic>
        <p:nvPicPr>
          <p:cNvPr id="4" name="Picture 2" descr="image">
            <a:extLst>
              <a:ext uri="{FF2B5EF4-FFF2-40B4-BE49-F238E27FC236}">
                <a16:creationId xmlns:a16="http://schemas.microsoft.com/office/drawing/2014/main" id="{B02797D0-63D0-7EF7-1643-F0E2DF79813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Rezervirano mjesto podnožja 7">
            <a:extLst>
              <a:ext uri="{FF2B5EF4-FFF2-40B4-BE49-F238E27FC236}">
                <a16:creationId xmlns:a16="http://schemas.microsoft.com/office/drawing/2014/main" id="{8F252CCE-4E8B-90D2-C4D1-2EACF3064F6C}"/>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945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49796" y="381000"/>
            <a:ext cx="10573817" cy="954832"/>
          </a:xfrm>
        </p:spPr>
        <p:txBody>
          <a:bodyPr rtlCol="0">
            <a:normAutofit/>
          </a:bodyPr>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Otvaranje obrta</a:t>
            </a:r>
          </a:p>
        </p:txBody>
      </p:sp>
      <p:sp>
        <p:nvSpPr>
          <p:cNvPr id="3" name="Rezervirano mjesto za sadržaj 2"/>
          <p:cNvSpPr>
            <a:spLocks noGrp="1"/>
          </p:cNvSpPr>
          <p:nvPr>
            <p:ph sz="half" idx="1"/>
          </p:nvPr>
        </p:nvSpPr>
        <p:spPr>
          <a:xfrm>
            <a:off x="444379" y="1828800"/>
            <a:ext cx="11338665" cy="4572000"/>
          </a:xfrm>
        </p:spPr>
        <p:txBody>
          <a:bodyPr rtlCol="0">
            <a:normAutofit/>
          </a:bodyPr>
          <a:lstStyle/>
          <a:p>
            <a:pPr marL="0" indent="0">
              <a:buNone/>
            </a:pPr>
            <a:r>
              <a:rPr lang="hr-HR" b="1" dirty="0">
                <a:solidFill>
                  <a:srgbClr val="07426E"/>
                </a:solidFill>
                <a:effectLst>
                  <a:outerShdw blurRad="38100" dist="38100" dir="2700000" algn="tl">
                    <a:srgbClr val="000000">
                      <a:alpha val="43137"/>
                    </a:srgbClr>
                  </a:outerShdw>
                </a:effectLst>
                <a:latin typeface="Bahnschrift Light Condensed" panose="020B0502040204020203" pitchFamily="34" charset="0"/>
              </a:rPr>
              <a:t>Prijava u mirovinsko i zdravstveno osiguranje obrta i obrtnika</a:t>
            </a:r>
          </a:p>
          <a:p>
            <a:pPr lvl="0"/>
            <a:r>
              <a:rPr lang="hr-HR" dirty="0">
                <a:solidFill>
                  <a:schemeClr val="bg1"/>
                </a:solidFill>
                <a:latin typeface="Bahnschrift Light Condensed" panose="020B0502040204020203" pitchFamily="34" charset="0"/>
              </a:rPr>
              <a:t>Osim prijave u registar poreznih obveznika obrtnik je dužan prijaviti se u Hrvatski zavod za mirovinsko osiguranje i hrvatski zavod za zdravstveno osiguranje i to putem propisanih tiskanica. </a:t>
            </a:r>
          </a:p>
          <a:p>
            <a:pPr lvl="0"/>
            <a:r>
              <a:rPr lang="hr-HR" dirty="0">
                <a:solidFill>
                  <a:schemeClr val="bg1"/>
                </a:solidFill>
                <a:latin typeface="Bahnschrift Light Condensed" panose="020B0502040204020203" pitchFamily="34" charset="0"/>
              </a:rPr>
              <a:t>U Hrvatski zavod za mirovinsko osiguranje predaje se popunjena tiskanica M-11P za početak rada obrta i tiskanica M-1P kojom se sam obrtnik prijavljuje za obračun doprinosa za mirovinsko osiguranje.</a:t>
            </a:r>
          </a:p>
          <a:p>
            <a:pPr lvl="0"/>
            <a:r>
              <a:rPr lang="hr-HR" dirty="0">
                <a:solidFill>
                  <a:schemeClr val="bg1"/>
                </a:solidFill>
                <a:latin typeface="Bahnschrift Light Condensed" panose="020B0502040204020203" pitchFamily="34" charset="0"/>
              </a:rPr>
              <a:t>U Hrvatski zavod za zdravstveno osiguranje predaje se popunjena tiskanica T-1 za početak osiguranja i obrta i obrtnika.</a:t>
            </a:r>
          </a:p>
          <a:p>
            <a:pPr lvl="0"/>
            <a:r>
              <a:rPr lang="hr-HR" dirty="0">
                <a:solidFill>
                  <a:schemeClr val="bg1"/>
                </a:solidFill>
                <a:latin typeface="Bahnschrift Light Condensed" panose="020B0502040204020203" pitchFamily="34" charset="0"/>
              </a:rPr>
              <a:t>Napomena: na istim tiskanicama se prijavljuje i trgovačko društvo </a:t>
            </a:r>
          </a:p>
          <a:p>
            <a:pPr marL="0" indent="0">
              <a:buNone/>
            </a:pPr>
            <a:endParaRPr lang="hr-HR" b="1" dirty="0">
              <a:solidFill>
                <a:schemeClr val="bg1"/>
              </a:solidFill>
              <a:effectLst>
                <a:outerShdw blurRad="38100" dist="38100" dir="2700000" algn="tl">
                  <a:srgbClr val="000000">
                    <a:alpha val="43137"/>
                  </a:srgbClr>
                </a:outerShdw>
              </a:effectLst>
            </a:endParaRPr>
          </a:p>
        </p:txBody>
      </p:sp>
      <p:pic>
        <p:nvPicPr>
          <p:cNvPr id="4" name="Picture 2" descr="image">
            <a:extLst>
              <a:ext uri="{FF2B5EF4-FFF2-40B4-BE49-F238E27FC236}">
                <a16:creationId xmlns:a16="http://schemas.microsoft.com/office/drawing/2014/main" id="{B02797D0-63D0-7EF7-1643-F0E2DF79813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Rezervirano mjesto podnožja 7">
            <a:extLst>
              <a:ext uri="{FF2B5EF4-FFF2-40B4-BE49-F238E27FC236}">
                <a16:creationId xmlns:a16="http://schemas.microsoft.com/office/drawing/2014/main" id="{8F252CCE-4E8B-90D2-C4D1-2EACF3064F6C}"/>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31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4380" y="381000"/>
            <a:ext cx="10679234" cy="954832"/>
          </a:xfrm>
        </p:spPr>
        <p:txBody>
          <a:bodyPr rtlCol="0">
            <a:normAutofit/>
          </a:bodyPr>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Otvaranje obrta</a:t>
            </a:r>
          </a:p>
        </p:txBody>
      </p:sp>
      <p:sp>
        <p:nvSpPr>
          <p:cNvPr id="3" name="Rezervirano mjesto za sadržaj 2"/>
          <p:cNvSpPr>
            <a:spLocks noGrp="1"/>
          </p:cNvSpPr>
          <p:nvPr>
            <p:ph sz="half" idx="1"/>
          </p:nvPr>
        </p:nvSpPr>
        <p:spPr>
          <a:xfrm>
            <a:off x="444379" y="1828800"/>
            <a:ext cx="11338665" cy="4572000"/>
          </a:xfrm>
        </p:spPr>
        <p:txBody>
          <a:bodyPr rtlCol="0">
            <a:normAutofit/>
          </a:bodyPr>
          <a:lstStyle/>
          <a:p>
            <a:pPr marL="45720" lvl="0" indent="0">
              <a:buNone/>
            </a:pPr>
            <a:r>
              <a:rPr lang="hr-HR" dirty="0">
                <a:solidFill>
                  <a:schemeClr val="bg1"/>
                </a:solidFill>
                <a:latin typeface="Bahnschrift Light Condensed" panose="020B0502040204020203" pitchFamily="34" charset="0"/>
              </a:rPr>
              <a:t>8. Općenito o e-poslovanju</a:t>
            </a:r>
          </a:p>
          <a:p>
            <a:pPr marL="45720" lvl="0" indent="0">
              <a:buNone/>
            </a:pPr>
            <a:r>
              <a:rPr lang="hr-HR" dirty="0">
                <a:solidFill>
                  <a:schemeClr val="bg1"/>
                </a:solidFill>
                <a:latin typeface="Bahnschrift Light Condensed" panose="020B0502040204020203" pitchFamily="34" charset="0"/>
              </a:rPr>
              <a:t>8.1. e-porezna</a:t>
            </a:r>
          </a:p>
          <a:p>
            <a:pPr marL="45720" lvl="0" indent="0">
              <a:buNone/>
            </a:pPr>
            <a:r>
              <a:rPr lang="hr-HR" dirty="0">
                <a:solidFill>
                  <a:schemeClr val="bg1"/>
                </a:solidFill>
                <a:latin typeface="Bahnschrift Light Condensed" panose="020B0502040204020203" pitchFamily="34" charset="0"/>
              </a:rPr>
              <a:t>8.2. e-mirovinsko</a:t>
            </a:r>
          </a:p>
          <a:p>
            <a:pPr marL="45720" lvl="0" indent="0">
              <a:buNone/>
            </a:pPr>
            <a:r>
              <a:rPr lang="hr-HR" dirty="0">
                <a:solidFill>
                  <a:schemeClr val="bg1"/>
                </a:solidFill>
                <a:latin typeface="Bahnschrift Light Condensed" panose="020B0502040204020203" pitchFamily="34" charset="0"/>
              </a:rPr>
              <a:t>8.3. e-zdravstveno</a:t>
            </a:r>
          </a:p>
          <a:p>
            <a:pPr marL="45720" lvl="0" indent="0">
              <a:buNone/>
            </a:pPr>
            <a:r>
              <a:rPr lang="hr-HR" dirty="0">
                <a:solidFill>
                  <a:schemeClr val="bg1"/>
                </a:solidFill>
                <a:latin typeface="Bahnschrift Light Condensed" panose="020B0502040204020203" pitchFamily="34" charset="0"/>
              </a:rPr>
              <a:t>8.4. e-građani</a:t>
            </a:r>
          </a:p>
          <a:p>
            <a:pPr marL="45720" lvl="0" indent="0">
              <a:buNone/>
            </a:pPr>
            <a:r>
              <a:rPr lang="hr-HR" dirty="0">
                <a:solidFill>
                  <a:schemeClr val="bg1"/>
                </a:solidFill>
                <a:latin typeface="Bahnschrift Light Condensed" panose="020B0502040204020203" pitchFamily="34" charset="0"/>
              </a:rPr>
              <a:t>8.5. e- Hrvatski zavod za zapošljavanje – mjere, prijave radnika </a:t>
            </a:r>
            <a:r>
              <a:rPr lang="hr-HR" dirty="0" err="1">
                <a:solidFill>
                  <a:schemeClr val="bg1"/>
                </a:solidFill>
                <a:latin typeface="Bahnschrift Light Condensed" panose="020B0502040204020203" pitchFamily="34" charset="0"/>
              </a:rPr>
              <a:t>nerezidenata</a:t>
            </a:r>
            <a:r>
              <a:rPr lang="hr-HR" dirty="0">
                <a:solidFill>
                  <a:schemeClr val="bg1"/>
                </a:solidFill>
                <a:latin typeface="Bahnschrift Light Condensed" panose="020B0502040204020203" pitchFamily="34" charset="0"/>
              </a:rPr>
              <a:t>, prijava oglasa za radna mjesta</a:t>
            </a:r>
          </a:p>
          <a:p>
            <a:pPr lvl="0"/>
            <a:endParaRPr lang="hr-HR" dirty="0">
              <a:solidFill>
                <a:schemeClr val="bg1"/>
              </a:solidFill>
            </a:endParaRPr>
          </a:p>
          <a:p>
            <a:pPr marL="0" indent="0">
              <a:buNone/>
            </a:pPr>
            <a:endParaRPr lang="hr-HR" b="1" dirty="0">
              <a:solidFill>
                <a:schemeClr val="bg1"/>
              </a:solidFill>
              <a:effectLst>
                <a:outerShdw blurRad="38100" dist="38100" dir="2700000" algn="tl">
                  <a:srgbClr val="000000">
                    <a:alpha val="43137"/>
                  </a:srgbClr>
                </a:outerShdw>
              </a:effectLst>
            </a:endParaRPr>
          </a:p>
        </p:txBody>
      </p:sp>
      <p:pic>
        <p:nvPicPr>
          <p:cNvPr id="4" name="Picture 2" descr="image">
            <a:extLst>
              <a:ext uri="{FF2B5EF4-FFF2-40B4-BE49-F238E27FC236}">
                <a16:creationId xmlns:a16="http://schemas.microsoft.com/office/drawing/2014/main" id="{B02797D0-63D0-7EF7-1643-F0E2DF79813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Rezervirano mjesto podnožja 7">
            <a:extLst>
              <a:ext uri="{FF2B5EF4-FFF2-40B4-BE49-F238E27FC236}">
                <a16:creationId xmlns:a16="http://schemas.microsoft.com/office/drawing/2014/main" id="{8F252CCE-4E8B-90D2-C4D1-2EACF3064F6C}"/>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pic>
        <p:nvPicPr>
          <p:cNvPr id="6" name="Slika 5">
            <a:extLst>
              <a:ext uri="{FF2B5EF4-FFF2-40B4-BE49-F238E27FC236}">
                <a16:creationId xmlns:a16="http://schemas.microsoft.com/office/drawing/2014/main" id="{C1FFF09D-2F7B-07F5-55CE-0F0F07E7EE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7352" y="692696"/>
            <a:ext cx="4279404" cy="3452044"/>
          </a:xfrm>
          <a:prstGeom prst="rect">
            <a:avLst/>
          </a:prstGeom>
        </p:spPr>
      </p:pic>
    </p:spTree>
    <p:extLst>
      <p:ext uri="{BB962C8B-B14F-4D97-AF65-F5344CB8AC3E}">
        <p14:creationId xmlns:p14="http://schemas.microsoft.com/office/powerpoint/2010/main" val="27369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4380" y="381000"/>
            <a:ext cx="10679234" cy="954832"/>
          </a:xfrm>
        </p:spPr>
        <p:txBody>
          <a:bodyPr rtlCol="0">
            <a:normAutofit/>
          </a:bodyPr>
          <a:lstStyle/>
          <a:p>
            <a:pPr rtl="0"/>
            <a:r>
              <a:rPr lang="hr-HR" b="1" dirty="0">
                <a:solidFill>
                  <a:srgbClr val="FFC000"/>
                </a:solidFill>
                <a:effectLst>
                  <a:outerShdw blurRad="38100" dist="38100" dir="2700000" algn="tl">
                    <a:srgbClr val="000000">
                      <a:alpha val="43137"/>
                    </a:srgbClr>
                  </a:outerShdw>
                </a:effectLst>
                <a:latin typeface="Bahnschrift Light Condensed" panose="020B0502040204020203" pitchFamily="34" charset="0"/>
              </a:rPr>
              <a:t>POREZ NA DOHODAK – za 2024.g.</a:t>
            </a:r>
          </a:p>
        </p:txBody>
      </p:sp>
      <p:sp>
        <p:nvSpPr>
          <p:cNvPr id="3" name="Rezervirano mjesto za sadržaj 2"/>
          <p:cNvSpPr>
            <a:spLocks noGrp="1"/>
          </p:cNvSpPr>
          <p:nvPr>
            <p:ph sz="half" idx="1"/>
          </p:nvPr>
        </p:nvSpPr>
        <p:spPr>
          <a:xfrm>
            <a:off x="444379" y="1828800"/>
            <a:ext cx="11338665" cy="4572000"/>
          </a:xfrm>
        </p:spPr>
        <p:txBody>
          <a:bodyPr rtlCol="0">
            <a:normAutofit/>
          </a:bodyPr>
          <a:lstStyle/>
          <a:p>
            <a:pPr lvl="0"/>
            <a:r>
              <a:rPr lang="hr-HR" dirty="0">
                <a:solidFill>
                  <a:schemeClr val="bg1"/>
                </a:solidFill>
                <a:latin typeface="Bahnschrift Light Condensed" panose="020B0502040204020203" pitchFamily="34" charset="0"/>
              </a:rPr>
              <a:t>Prema članku 19.zakona o porezu na dohodak propisane su sljedeće godišnje porezne osnovice i stope poreza na dohodak :</a:t>
            </a:r>
          </a:p>
          <a:p>
            <a:pPr marL="45720" lvl="0" indent="0">
              <a:buNone/>
            </a:pPr>
            <a:r>
              <a:rPr lang="hr-HR" dirty="0">
                <a:solidFill>
                  <a:schemeClr val="bg1"/>
                </a:solidFill>
                <a:latin typeface="Bahnschrift Light Condensed" panose="020B0502040204020203" pitchFamily="34" charset="0"/>
              </a:rPr>
              <a:t> - do 50.400,00 eura primjenjuje se stopa od 20%</a:t>
            </a:r>
          </a:p>
          <a:p>
            <a:pPr marL="45720" lvl="0" indent="0">
              <a:buNone/>
            </a:pPr>
            <a:r>
              <a:rPr lang="hr-HR" dirty="0">
                <a:solidFill>
                  <a:schemeClr val="bg1"/>
                </a:solidFill>
                <a:latin typeface="Bahnschrift Light Condensed" panose="020B0502040204020203" pitchFamily="34" charset="0"/>
              </a:rPr>
              <a:t> - iznad 50.400,00 eura godišnje primjenjuje se stopa od 30%</a:t>
            </a:r>
          </a:p>
          <a:p>
            <a:pPr marL="45720" lvl="0" indent="0">
              <a:buNone/>
            </a:pPr>
            <a:r>
              <a:rPr lang="hr-HR" dirty="0">
                <a:solidFill>
                  <a:schemeClr val="bg1"/>
                </a:solidFill>
                <a:latin typeface="Bahnschrift Light Condensed" panose="020B0502040204020203" pitchFamily="34" charset="0"/>
              </a:rPr>
              <a:t>Obrtnici koji otvore obrt u poslovnoj godini u toj godini ih Ministarstvo financija ne zadužuje za predujmove poreza na dohodak, tek nakon predaje prve prijave poreza na dohodak na temelju ostvarenih poslovnih rezultata im od siječnja iduće godine kreću zaduženja po poreznoj kartici za predujmove poreza na dohodak.</a:t>
            </a:r>
          </a:p>
          <a:p>
            <a:pPr lvl="0"/>
            <a:endParaRPr lang="hr-HR" dirty="0">
              <a:solidFill>
                <a:schemeClr val="bg1"/>
              </a:solidFill>
            </a:endParaRPr>
          </a:p>
          <a:p>
            <a:pPr marL="0" lvl="0" indent="0">
              <a:buNone/>
            </a:pPr>
            <a:endParaRPr lang="hr-HR" dirty="0">
              <a:solidFill>
                <a:schemeClr val="bg1"/>
              </a:solidFill>
            </a:endParaRPr>
          </a:p>
          <a:p>
            <a:pPr marL="0" indent="0">
              <a:buNone/>
            </a:pPr>
            <a:endParaRPr lang="hr-HR" b="1" dirty="0">
              <a:solidFill>
                <a:schemeClr val="bg1"/>
              </a:solidFill>
              <a:effectLst>
                <a:outerShdw blurRad="38100" dist="38100" dir="2700000" algn="tl">
                  <a:srgbClr val="000000">
                    <a:alpha val="43137"/>
                  </a:srgbClr>
                </a:outerShdw>
              </a:effectLst>
            </a:endParaRPr>
          </a:p>
        </p:txBody>
      </p:sp>
      <p:pic>
        <p:nvPicPr>
          <p:cNvPr id="4" name="Picture 2" descr="image">
            <a:extLst>
              <a:ext uri="{FF2B5EF4-FFF2-40B4-BE49-F238E27FC236}">
                <a16:creationId xmlns:a16="http://schemas.microsoft.com/office/drawing/2014/main" id="{B02797D0-63D0-7EF7-1643-F0E2DF79813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10592" y="176229"/>
            <a:ext cx="516467" cy="516467"/>
          </a:xfrm>
          <a:prstGeom prst="rect">
            <a:avLst/>
          </a:prstGeom>
          <a:ln>
            <a:noFill/>
          </a:ln>
          <a:effectLst>
            <a:outerShdw blurRad="292100" dist="139700" dir="2700000" algn="tl" rotWithShape="0">
              <a:srgbClr val="333333">
                <a:alpha val="65000"/>
              </a:srgbClr>
            </a:outerShdw>
          </a:effectLst>
        </p:spPr>
      </p:pic>
      <p:sp>
        <p:nvSpPr>
          <p:cNvPr id="8" name="Rezervirano mjesto podnožja 7">
            <a:extLst>
              <a:ext uri="{FF2B5EF4-FFF2-40B4-BE49-F238E27FC236}">
                <a16:creationId xmlns:a16="http://schemas.microsoft.com/office/drawing/2014/main" id="{8F252CCE-4E8B-90D2-C4D1-2EACF3064F6C}"/>
              </a:ext>
            </a:extLst>
          </p:cNvPr>
          <p:cNvSpPr>
            <a:spLocks noGrp="1"/>
          </p:cNvSpPr>
          <p:nvPr>
            <p:ph type="ftr" sz="quarter" idx="11"/>
          </p:nvPr>
        </p:nvSpPr>
        <p:spPr/>
        <p:txBody>
          <a:bodyPr/>
          <a:lstStyle/>
          <a:p>
            <a:pPr rtl="0"/>
            <a:r>
              <a:rPr lang="en-US" u="sng" noProof="0" dirty="0">
                <a:solidFill>
                  <a:schemeClr val="bg1"/>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www.trokut</a:t>
            </a:r>
            <a:r>
              <a:rPr lang="en-US" u="sng" noProof="0" dirty="0">
                <a:solidFill>
                  <a:schemeClr val="bg1"/>
                </a:solidFill>
                <a:effectLst>
                  <a:outerShdw blurRad="38100" dist="38100" dir="2700000" algn="tl">
                    <a:srgbClr val="000000">
                      <a:alpha val="43137"/>
                    </a:srgbClr>
                  </a:outerShdw>
                </a:effectLst>
              </a:rPr>
              <a:t>.eu - ured22</a:t>
            </a:r>
            <a:endParaRPr lang="hr-HR" u="sng"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517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ski valovi 16 x 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20119_TF02901025" id="{3A47AC9C-AEE1-469D-A69D-E818BAD369E8}" vid="{F0E3919A-F448-4602-B331-480A183AC4F0}"/>
    </a:ext>
  </a:extLst>
</a:theme>
</file>

<file path=ppt/theme/theme2.xml><?xml version="1.0" encoding="utf-8"?>
<a:theme xmlns:a="http://schemas.openxmlformats.org/drawingml/2006/main" name="Tema sustava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sustava Offic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5C5BB1-9D2C-412A-AE6C-0FC75190A4CE}">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a4f35948-e619-41b3-aa29-22878b09cfd2"/>
    <ds:schemaRef ds:uri="http://purl.org/dc/terms/"/>
    <ds:schemaRef ds:uri="40262f94-9f35-4ac3-9a90-690165a166b7"/>
    <ds:schemaRef ds:uri="http://www.w3.org/XML/1998/namespace"/>
    <ds:schemaRef ds:uri="http://purl.org/dc/dcmitype/"/>
  </ds:schemaRefs>
</ds:datastoreItem>
</file>

<file path=customXml/itemProps2.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3.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4867</TotalTime>
  <Words>5570</Words>
  <Application>Microsoft Office PowerPoint</Application>
  <PresentationFormat>Custom</PresentationFormat>
  <Paragraphs>344</Paragraphs>
  <Slides>50</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Arial</vt:lpstr>
      <vt:lpstr>Bahnschrift Condensed</vt:lpstr>
      <vt:lpstr>Bahnschrift Light Condensed</vt:lpstr>
      <vt:lpstr>Bahnschrift SemiLight Condensed</vt:lpstr>
      <vt:lpstr>Century Gothic</vt:lpstr>
      <vt:lpstr>Wingdings</vt:lpstr>
      <vt:lpstr>Oceanski valovi 16 x 9</vt:lpstr>
      <vt:lpstr>Acrobat Document</vt:lpstr>
      <vt:lpstr>OBRT</vt:lpstr>
      <vt:lpstr>Sadržaj predavanja</vt:lpstr>
      <vt:lpstr>Što je obrt</vt:lpstr>
      <vt:lpstr>Otvaranje obrta</vt:lpstr>
      <vt:lpstr>Otvaranje obrta</vt:lpstr>
      <vt:lpstr>Otvaranje obrta</vt:lpstr>
      <vt:lpstr>Otvaranje obrta</vt:lpstr>
      <vt:lpstr>Otvaranje obrta</vt:lpstr>
      <vt:lpstr>POREZ NA DOHODAK – za 2024.g.</vt:lpstr>
      <vt:lpstr>POREZ NA DOHODAK U 2024.G.</vt:lpstr>
      <vt:lpstr>POREZ NA DOHODAK – 2024.g.</vt:lpstr>
      <vt:lpstr>FISKALIZACIJA</vt:lpstr>
      <vt:lpstr>FISKALIZACIJA – primjer Internog akta</vt:lpstr>
      <vt:lpstr>FISKALIZACIJA – primjer Odluka o blagajničkom. maksimumu</vt:lpstr>
      <vt:lpstr>Razlike paušalnog obrta u odnosu na obrt</vt:lpstr>
      <vt:lpstr>Vođenje poslovnih knjiga – jednostavno knjigovodstvo u sustavu poreza na dohodak NAČELO BLAGAJNE</vt:lpstr>
      <vt:lpstr>Vođenje poslovnih knjiga – jednostavno knjigovodstvo u sustavu poreza na dohodak OBRT</vt:lpstr>
      <vt:lpstr>Vođenje poslovnih knjiga – jednostavno knjigovodstvo u sustavu poreza na dohodak OBRT</vt:lpstr>
      <vt:lpstr>Vođenje poslovnih knjiga – jednostavno knjigovodstvo u sustavu poreza na dohodak OBRT</vt:lpstr>
      <vt:lpstr>Vođenje poslovnih knjiga – jednostavno knjigovodstvo u sustavu poreza na dohodak OBRT</vt:lpstr>
      <vt:lpstr>Vođenje poslovnih knjiga – jednostavno knjigovodstvo u sustavu poreza na dohodak OBRT</vt:lpstr>
      <vt:lpstr>Vođenje poslovnih knjiga – jednostavno knjigovodstvo u sustavu poreza na dohodak OBRT           Knjiga primitaka i izdataka – Obrazac KPI </vt:lpstr>
      <vt:lpstr>Zakonske obveze OBRT</vt:lpstr>
      <vt:lpstr>Zakonske obveze OBRT – Samostalne djelatnosti</vt:lpstr>
      <vt:lpstr>Zakonske obveze OBRT – Prag za ulazak u sustav PDV-a 2024.g./2025.g.</vt:lpstr>
      <vt:lpstr>Zakonske obveze OBRT</vt:lpstr>
      <vt:lpstr>Zakonske obveze OBRT</vt:lpstr>
      <vt:lpstr>Zakonske obveze OBRT</vt:lpstr>
      <vt:lpstr>Zakonske obveze OBRT</vt:lpstr>
      <vt:lpstr>Zakonske obveze OBRT – Porezno priznati primitci i izdaci </vt:lpstr>
      <vt:lpstr>Zakonske obveze OBRT – Porezno priznati primitci i izdaci </vt:lpstr>
      <vt:lpstr>Zakonske obveze OBRT – Porezno priznati primitci i izdaci </vt:lpstr>
      <vt:lpstr>Zakonske obveze OBRT – Obrazac DOH-Z</vt:lpstr>
      <vt:lpstr>Zakonske obveze OBRT – Obrazac DOH-Z</vt:lpstr>
      <vt:lpstr>Zakonske obveze OBRT – Obrazac DOH</vt:lpstr>
      <vt:lpstr>Zakonske obveze OBRT – Obrazac DOH – Osobni odbitci 2024.g.</vt:lpstr>
      <vt:lpstr>Zakonske obveze OBRT – Obrazac DOH – Osobni odbitci 2024.g.</vt:lpstr>
      <vt:lpstr>Zakonske obveze OBRT – Obrazac DOH</vt:lpstr>
      <vt:lpstr>Zakonske obveze OBRT – Obrazac DOH i OSTALE OBVEZE OBRTNIKA I SLOBODNIH ZANIMANJA </vt:lpstr>
      <vt:lpstr>Zakonske obveze OBRT – OSTALE OBVEZE OBRTNIKA I SLOBODNIH ZANIMANJA</vt:lpstr>
      <vt:lpstr>Zakonske obveze – obrt je jedna djelatnost bez zasnovanog radnog odnosa – mjesečni obračun doprinosa OBRT – OBVEZNI DOPRINOSI OBRTNIKA U 2024.G.</vt:lpstr>
      <vt:lpstr>Zakonske obveze OBRT – Doprinosi vlasnika obrta koji su istovremeno u radnom odnosu</vt:lpstr>
      <vt:lpstr>Zakonske obveze OBRT – Doprinosi vlasnika obrta koji su istovremeno u radnom odnosu</vt:lpstr>
      <vt:lpstr>Zakonske obveze</vt:lpstr>
      <vt:lpstr>Prijelaz dohodaša u dobitaša i obratno </vt:lpstr>
      <vt:lpstr>Blagajničko poslovanje u 2024./2025g.</vt:lpstr>
      <vt:lpstr>Blagajničko poslovanje u 2024.g./2025.g.</vt:lpstr>
      <vt:lpstr>Blagajničko poslovanje u 2024.g./2025.g.</vt:lpstr>
      <vt:lpstr>Blagajničko poslovanje u 2024.g.mjer </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PAUŠALNI OBRT</dc:title>
  <dc:creator>microsoft@trokut.eu</dc:creator>
  <cp:lastModifiedBy>Inkubator za nove tehnologije Trokut Šibenik d.o.o.</cp:lastModifiedBy>
  <cp:revision>113</cp:revision>
  <dcterms:created xsi:type="dcterms:W3CDTF">2023-01-11T10:02:04Z</dcterms:created>
  <dcterms:modified xsi:type="dcterms:W3CDTF">2025-02-20T14:06:16Z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