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65" r:id="rId5"/>
    <p:sldId id="308" r:id="rId6"/>
    <p:sldId id="309" r:id="rId7"/>
    <p:sldId id="310" r:id="rId8"/>
    <p:sldId id="330" r:id="rId9"/>
    <p:sldId id="328" r:id="rId10"/>
    <p:sldId id="331" r:id="rId11"/>
    <p:sldId id="311" r:id="rId12"/>
    <p:sldId id="329" r:id="rId13"/>
    <p:sldId id="332" r:id="rId14"/>
    <p:sldId id="333" r:id="rId15"/>
    <p:sldId id="334" r:id="rId16"/>
    <p:sldId id="335" r:id="rId17"/>
    <p:sldId id="336" r:id="rId18"/>
    <p:sldId id="339" r:id="rId19"/>
    <p:sldId id="337" r:id="rId20"/>
    <p:sldId id="338" r:id="rId21"/>
    <p:sldId id="340" r:id="rId22"/>
    <p:sldId id="368" r:id="rId23"/>
    <p:sldId id="370" r:id="rId24"/>
    <p:sldId id="372" r:id="rId25"/>
    <p:sldId id="374" r:id="rId26"/>
    <p:sldId id="367" r:id="rId27"/>
    <p:sldId id="341" r:id="rId28"/>
    <p:sldId id="342" r:id="rId29"/>
    <p:sldId id="375" r:id="rId30"/>
    <p:sldId id="343" r:id="rId31"/>
    <p:sldId id="344" r:id="rId32"/>
    <p:sldId id="345" r:id="rId33"/>
    <p:sldId id="346" r:id="rId34"/>
    <p:sldId id="347" r:id="rId35"/>
    <p:sldId id="348" r:id="rId36"/>
    <p:sldId id="357" r:id="rId37"/>
    <p:sldId id="356" r:id="rId38"/>
    <p:sldId id="349" r:id="rId39"/>
    <p:sldId id="350" r:id="rId40"/>
    <p:sldId id="351" r:id="rId41"/>
    <p:sldId id="354" r:id="rId42"/>
    <p:sldId id="358" r:id="rId43"/>
    <p:sldId id="355" r:id="rId44"/>
    <p:sldId id="360" r:id="rId45"/>
    <p:sldId id="352" r:id="rId46"/>
    <p:sldId id="361" r:id="rId47"/>
    <p:sldId id="362" r:id="rId48"/>
    <p:sldId id="363" r:id="rId49"/>
    <p:sldId id="364" r:id="rId50"/>
    <p:sldId id="365" r:id="rId51"/>
  </p:sldIdLst>
  <p:sldSz cx="12188825" cy="6858000"/>
  <p:notesSz cx="6858000" cy="9144000"/>
  <p:custDataLst>
    <p:tags r:id="rId54"/>
  </p:custDataLst>
  <p:defaultTextStyle>
    <a:defPPr rtl="0">
      <a:defRPr lang="hr-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trokut.eu" initials="m" lastIdx="1" clrIdx="0">
    <p:extLst>
      <p:ext uri="{19B8F6BF-5375-455C-9EA6-DF929625EA0E}">
        <p15:presenceInfo xmlns:p15="http://schemas.microsoft.com/office/powerpoint/2012/main" userId="23620bb271144e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26E"/>
    <a:srgbClr val="06325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rednji stil 2 - Isticanj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Tamni stil 1 - Isticanj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Tamni stil 1 - Isticanj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Tamni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Tamni stil 1 - Isticanj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Tamni stil 1 - Isticanj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9420" autoAdjust="0"/>
  </p:normalViewPr>
  <p:slideViewPr>
    <p:cSldViewPr showGuides="1">
      <p:cViewPr varScale="1">
        <p:scale>
          <a:sx n="101" d="100"/>
          <a:sy n="101" d="100"/>
        </p:scale>
        <p:origin x="376" y="6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6060"/>
    </p:cViewPr>
  </p:sorterViewPr>
  <p:notesViewPr>
    <p:cSldViewPr showGuides="1">
      <p:cViewPr varScale="1">
        <p:scale>
          <a:sx n="72" d="100"/>
          <a:sy n="72" d="100"/>
        </p:scale>
        <p:origin x="414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78A0BF1-A27E-47D9-B5AA-2C9FFA54F2AF}" type="datetime1">
              <a:rPr lang="hr-HR" smtClean="0"/>
              <a:t>20.2.2025.</a:t>
            </a:fld>
            <a:endParaRPr lang="hr-HR" dirty="0"/>
          </a:p>
        </p:txBody>
      </p:sp>
      <p:sp>
        <p:nvSpPr>
          <p:cNvPr id="4" name="Rezervirano mjesto za podnožj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dirty="0"/>
          </a:p>
        </p:txBody>
      </p:sp>
      <p:sp>
        <p:nvSpPr>
          <p:cNvPr id="5" name="Rezervirano mjesto za broj slajd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0DD202-58A1-4ABD-B068-DFFCA0C44EAC}" type="slidenum">
              <a:rPr lang="hr-HR" smtClean="0"/>
              <a:t>‹#›</a:t>
            </a:fld>
            <a:endParaRPr lang="hr-HR"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hr-HR" noProof="0" dirty="0"/>
          </a:p>
        </p:txBody>
      </p:sp>
      <p:sp>
        <p:nvSpPr>
          <p:cNvPr id="3" name="Rezervirano mjesto za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4BD49B15-8E82-4B7F-9EB2-226C0D4A0201}" type="datetime1">
              <a:rPr lang="hr-HR" noProof="0" smtClean="0"/>
              <a:t>20.2.2025.</a:t>
            </a:fld>
            <a:endParaRPr lang="hr-HR" noProof="0" dirty="0"/>
          </a:p>
        </p:txBody>
      </p:sp>
      <p:sp>
        <p:nvSpPr>
          <p:cNvPr id="4" name="Rezervirano mjesto za sliku na slajd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hr-HR" noProof="0" dirty="0"/>
          </a:p>
        </p:txBody>
      </p:sp>
      <p:sp>
        <p:nvSpPr>
          <p:cNvPr id="5" name="Rezervirano mjesto za bilješk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hr-HR" noProof="0" dirty="0"/>
              <a:t>Kliknite da biste uredili stilove teksta matrice</a:t>
            </a:r>
          </a:p>
          <a:p>
            <a:pPr lvl="1" rtl="0"/>
            <a:r>
              <a:rPr lang="hr-HR" noProof="0" dirty="0"/>
              <a:t>Druga razina</a:t>
            </a:r>
          </a:p>
          <a:p>
            <a:pPr lvl="2" rtl="0"/>
            <a:r>
              <a:rPr lang="hr-HR" noProof="0" dirty="0"/>
              <a:t>Treća razina</a:t>
            </a:r>
          </a:p>
          <a:p>
            <a:pPr lvl="3" rtl="0"/>
            <a:r>
              <a:rPr lang="hr-HR" noProof="0" dirty="0"/>
              <a:t>Četvrta razina</a:t>
            </a:r>
          </a:p>
          <a:p>
            <a:pPr lvl="4" rtl="0"/>
            <a:r>
              <a:rPr lang="hr-HR" noProof="0" dirty="0"/>
              <a:t>Peta razina</a:t>
            </a:r>
          </a:p>
        </p:txBody>
      </p:sp>
      <p:sp>
        <p:nvSpPr>
          <p:cNvPr id="6" name="Rezervirano mjesto za podnožj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hr-HR" noProof="0" dirty="0"/>
          </a:p>
        </p:txBody>
      </p:sp>
      <p:sp>
        <p:nvSpPr>
          <p:cNvPr id="7" name="Rezervirano mjesto za broj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hr-HR" noProof="0" smtClean="0"/>
              <a:t>‹#›</a:t>
            </a:fld>
            <a:endParaRPr lang="hr-HR"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1</a:t>
            </a:fld>
            <a:endParaRPr lang="hr-HR" dirty="0"/>
          </a:p>
        </p:txBody>
      </p:sp>
    </p:spTree>
    <p:extLst>
      <p:ext uri="{BB962C8B-B14F-4D97-AF65-F5344CB8AC3E}">
        <p14:creationId xmlns:p14="http://schemas.microsoft.com/office/powerpoint/2010/main" val="396911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pPr rtl="0"/>
            <a:fld id="{F93199CD-3E1B-4AE6-990F-76F925F5EA9F}" type="slidenum">
              <a:rPr lang="hr-HR" noProof="0" smtClean="0"/>
              <a:t>11</a:t>
            </a:fld>
            <a:endParaRPr lang="hr-HR" noProof="0" dirty="0"/>
          </a:p>
        </p:txBody>
      </p:sp>
    </p:spTree>
    <p:extLst>
      <p:ext uri="{BB962C8B-B14F-4D97-AF65-F5344CB8AC3E}">
        <p14:creationId xmlns:p14="http://schemas.microsoft.com/office/powerpoint/2010/main" val="234542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noProof="0" smtClean="0"/>
              <a:t>13</a:t>
            </a:fld>
            <a:endParaRPr lang="hr-HR" noProof="0" dirty="0"/>
          </a:p>
        </p:txBody>
      </p:sp>
    </p:spTree>
    <p:extLst>
      <p:ext uri="{BB962C8B-B14F-4D97-AF65-F5344CB8AC3E}">
        <p14:creationId xmlns:p14="http://schemas.microsoft.com/office/powerpoint/2010/main" val="2954425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pPr rtl="0"/>
            <a:fld id="{F93199CD-3E1B-4AE6-990F-76F925F5EA9F}" type="slidenum">
              <a:rPr lang="hr-HR" noProof="0" smtClean="0"/>
              <a:t>15</a:t>
            </a:fld>
            <a:endParaRPr lang="hr-HR" noProof="0" dirty="0"/>
          </a:p>
        </p:txBody>
      </p:sp>
    </p:spTree>
    <p:extLst>
      <p:ext uri="{BB962C8B-B14F-4D97-AF65-F5344CB8AC3E}">
        <p14:creationId xmlns:p14="http://schemas.microsoft.com/office/powerpoint/2010/main" val="247079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noProof="0" smtClean="0"/>
              <a:t>37</a:t>
            </a:fld>
            <a:endParaRPr lang="hr-HR" noProof="0" dirty="0"/>
          </a:p>
        </p:txBody>
      </p:sp>
    </p:spTree>
    <p:extLst>
      <p:ext uri="{BB962C8B-B14F-4D97-AF65-F5344CB8AC3E}">
        <p14:creationId xmlns:p14="http://schemas.microsoft.com/office/powerpoint/2010/main" val="267382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noProof="0" smtClean="0"/>
              <a:t>38</a:t>
            </a:fld>
            <a:endParaRPr lang="hr-HR" noProof="0" dirty="0"/>
          </a:p>
        </p:txBody>
      </p:sp>
    </p:spTree>
    <p:extLst>
      <p:ext uri="{BB962C8B-B14F-4D97-AF65-F5344CB8AC3E}">
        <p14:creationId xmlns:p14="http://schemas.microsoft.com/office/powerpoint/2010/main" val="1654300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noProof="0" smtClean="0"/>
              <a:t>39</a:t>
            </a:fld>
            <a:endParaRPr lang="hr-HR" noProof="0" dirty="0"/>
          </a:p>
        </p:txBody>
      </p:sp>
    </p:spTree>
    <p:extLst>
      <p:ext uri="{BB962C8B-B14F-4D97-AF65-F5344CB8AC3E}">
        <p14:creationId xmlns:p14="http://schemas.microsoft.com/office/powerpoint/2010/main" val="4211226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noProof="0" smtClean="0"/>
              <a:t>40</a:t>
            </a:fld>
            <a:endParaRPr lang="hr-HR" noProof="0" dirty="0"/>
          </a:p>
        </p:txBody>
      </p:sp>
    </p:spTree>
    <p:extLst>
      <p:ext uri="{BB962C8B-B14F-4D97-AF65-F5344CB8AC3E}">
        <p14:creationId xmlns:p14="http://schemas.microsoft.com/office/powerpoint/2010/main" val="2553976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noProof="0" smtClean="0"/>
              <a:t>41</a:t>
            </a:fld>
            <a:endParaRPr lang="hr-HR" noProof="0" dirty="0"/>
          </a:p>
        </p:txBody>
      </p:sp>
    </p:spTree>
    <p:extLst>
      <p:ext uri="{BB962C8B-B14F-4D97-AF65-F5344CB8AC3E}">
        <p14:creationId xmlns:p14="http://schemas.microsoft.com/office/powerpoint/2010/main" val="308348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2</a:t>
            </a:fld>
            <a:endParaRPr lang="hr-HR" dirty="0"/>
          </a:p>
        </p:txBody>
      </p:sp>
    </p:spTree>
    <p:extLst>
      <p:ext uri="{BB962C8B-B14F-4D97-AF65-F5344CB8AC3E}">
        <p14:creationId xmlns:p14="http://schemas.microsoft.com/office/powerpoint/2010/main" val="325157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3</a:t>
            </a:fld>
            <a:endParaRPr lang="hr-HR" dirty="0"/>
          </a:p>
        </p:txBody>
      </p:sp>
    </p:spTree>
    <p:extLst>
      <p:ext uri="{BB962C8B-B14F-4D97-AF65-F5344CB8AC3E}">
        <p14:creationId xmlns:p14="http://schemas.microsoft.com/office/powerpoint/2010/main" val="102981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4</a:t>
            </a:fld>
            <a:endParaRPr lang="hr-HR" dirty="0"/>
          </a:p>
        </p:txBody>
      </p:sp>
    </p:spTree>
    <p:extLst>
      <p:ext uri="{BB962C8B-B14F-4D97-AF65-F5344CB8AC3E}">
        <p14:creationId xmlns:p14="http://schemas.microsoft.com/office/powerpoint/2010/main" val="350301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5</a:t>
            </a:fld>
            <a:endParaRPr lang="hr-HR" dirty="0"/>
          </a:p>
        </p:txBody>
      </p:sp>
    </p:spTree>
    <p:extLst>
      <p:ext uri="{BB962C8B-B14F-4D97-AF65-F5344CB8AC3E}">
        <p14:creationId xmlns:p14="http://schemas.microsoft.com/office/powerpoint/2010/main" val="386443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pPr rtl="0"/>
            <a:fld id="{F93199CD-3E1B-4AE6-990F-76F925F5EA9F}" type="slidenum">
              <a:rPr lang="hr-HR" noProof="0" smtClean="0"/>
              <a:t>6</a:t>
            </a:fld>
            <a:endParaRPr lang="hr-HR" noProof="0" dirty="0"/>
          </a:p>
        </p:txBody>
      </p:sp>
    </p:spTree>
    <p:extLst>
      <p:ext uri="{BB962C8B-B14F-4D97-AF65-F5344CB8AC3E}">
        <p14:creationId xmlns:p14="http://schemas.microsoft.com/office/powerpoint/2010/main" val="124308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8</a:t>
            </a:fld>
            <a:endParaRPr lang="hr-HR" dirty="0"/>
          </a:p>
        </p:txBody>
      </p:sp>
    </p:spTree>
    <p:extLst>
      <p:ext uri="{BB962C8B-B14F-4D97-AF65-F5344CB8AC3E}">
        <p14:creationId xmlns:p14="http://schemas.microsoft.com/office/powerpoint/2010/main" val="86475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pPr rtl="0"/>
            <a:fld id="{F93199CD-3E1B-4AE6-990F-76F925F5EA9F}" type="slidenum">
              <a:rPr lang="hr-HR" noProof="0" smtClean="0"/>
              <a:t>9</a:t>
            </a:fld>
            <a:endParaRPr lang="hr-HR" noProof="0" dirty="0"/>
          </a:p>
        </p:txBody>
      </p:sp>
    </p:spTree>
    <p:extLst>
      <p:ext uri="{BB962C8B-B14F-4D97-AF65-F5344CB8AC3E}">
        <p14:creationId xmlns:p14="http://schemas.microsoft.com/office/powerpoint/2010/main" val="2730541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pPr rtl="0"/>
            <a:fld id="{F93199CD-3E1B-4AE6-990F-76F925F5EA9F}" type="slidenum">
              <a:rPr lang="hr-HR" noProof="0" smtClean="0"/>
              <a:t>10</a:t>
            </a:fld>
            <a:endParaRPr lang="hr-HR" noProof="0" dirty="0"/>
          </a:p>
        </p:txBody>
      </p:sp>
    </p:spTree>
    <p:extLst>
      <p:ext uri="{BB962C8B-B14F-4D97-AF65-F5344CB8AC3E}">
        <p14:creationId xmlns:p14="http://schemas.microsoft.com/office/powerpoint/2010/main" val="2217946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9" name="Slika 8" descr="Veliki oceanski val"/>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Pravokutnik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dirty="0"/>
          </a:p>
        </p:txBody>
      </p:sp>
      <p:sp>
        <p:nvSpPr>
          <p:cNvPr id="2" name="Naslov 1"/>
          <p:cNvSpPr>
            <a:spLocks noGrp="1"/>
          </p:cNvSpPr>
          <p:nvPr>
            <p:ph type="ctrTitle"/>
          </p:nvPr>
        </p:nvSpPr>
        <p:spPr>
          <a:xfrm>
            <a:off x="7008813" y="1600200"/>
            <a:ext cx="4572001" cy="3733800"/>
          </a:xfrm>
        </p:spPr>
        <p:txBody>
          <a:bodyPr rtlCol="0" anchor="b">
            <a:normAutofit/>
          </a:bodyPr>
          <a:lstStyle>
            <a:lvl1pPr>
              <a:lnSpc>
                <a:spcPct val="80000"/>
              </a:lnSpc>
              <a:defRPr sz="5400">
                <a:solidFill>
                  <a:schemeClr val="tx1"/>
                </a:solidFill>
              </a:defRPr>
            </a:lvl1pPr>
          </a:lstStyle>
          <a:p>
            <a:pPr rtl="0"/>
            <a:r>
              <a:rPr lang="hr-HR" noProof="0"/>
              <a:t>Kliknite da biste uredili stil naslova matrice</a:t>
            </a:r>
            <a:endParaRPr lang="hr-HR" noProof="0" dirty="0"/>
          </a:p>
        </p:txBody>
      </p:sp>
      <p:sp>
        <p:nvSpPr>
          <p:cNvPr id="3" name="Podnaslov 2"/>
          <p:cNvSpPr>
            <a:spLocks noGrp="1"/>
          </p:cNvSpPr>
          <p:nvPr>
            <p:ph type="subTitle" idx="1"/>
          </p:nvPr>
        </p:nvSpPr>
        <p:spPr>
          <a:xfrm>
            <a:off x="7008813" y="5562599"/>
            <a:ext cx="4571999" cy="835025"/>
          </a:xfrm>
        </p:spPr>
        <p:txBody>
          <a:bodyPr rtlCol="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hr-HR" noProof="0"/>
              <a:t>Kliknite da biste uredili stil podnaslova matrice</a:t>
            </a:r>
            <a:endParaRPr lang="hr-HR"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endParaRPr lang="hr-HR" noProof="0" dirty="0"/>
          </a:p>
        </p:txBody>
      </p:sp>
      <p:sp>
        <p:nvSpPr>
          <p:cNvPr id="3" name="Okomiti tekst s rezerviranim mjestom 2"/>
          <p:cNvSpPr>
            <a:spLocks noGrp="1"/>
          </p:cNvSpPr>
          <p:nvPr>
            <p:ph type="body" orient="vert" idx="1"/>
          </p:nvPr>
        </p:nvSpPr>
        <p:spPr/>
        <p:txBody>
          <a:bodyPr vert="eaVert" rtlCol="0"/>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5" name="Rezervirano mjesto za podnožje 4"/>
          <p:cNvSpPr>
            <a:spLocks noGrp="1"/>
          </p:cNvSpPr>
          <p:nvPr>
            <p:ph type="ftr" sz="quarter" idx="11"/>
          </p:nvPr>
        </p:nvSpPr>
        <p:spPr/>
        <p:txBody>
          <a:bodyPr rtlCol="0"/>
          <a:lstStyle/>
          <a:p>
            <a:pPr rtl="0"/>
            <a:r>
              <a:rPr lang="en-US" noProof="0"/>
              <a:t>www.trokut.eu - ured 22</a:t>
            </a:r>
            <a:endParaRPr lang="hr-HR" noProof="0" dirty="0"/>
          </a:p>
        </p:txBody>
      </p:sp>
      <p:sp>
        <p:nvSpPr>
          <p:cNvPr id="4" name="Rezervirano mjesto za datum 3"/>
          <p:cNvSpPr>
            <a:spLocks noGrp="1"/>
          </p:cNvSpPr>
          <p:nvPr>
            <p:ph type="dt" sz="half" idx="10"/>
          </p:nvPr>
        </p:nvSpPr>
        <p:spPr/>
        <p:txBody>
          <a:bodyPr rtlCol="0"/>
          <a:lstStyle/>
          <a:p>
            <a:pPr rtl="0"/>
            <a:fld id="{2BDFE160-D4F7-46A7-83FB-93EAD0EE6BA1}" type="datetime1">
              <a:rPr lang="hr-HR" noProof="0" smtClean="0"/>
              <a:t>20.2.2025.</a:t>
            </a:fld>
            <a:endParaRPr lang="hr-HR" noProof="0" dirty="0"/>
          </a:p>
        </p:txBody>
      </p:sp>
      <p:sp>
        <p:nvSpPr>
          <p:cNvPr id="6" name="Rezervirano mjesto za broj slajda 5"/>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9142412" y="609600"/>
            <a:ext cx="1981201" cy="5638800"/>
          </a:xfrm>
        </p:spPr>
        <p:txBody>
          <a:bodyPr vert="eaVert" rtlCol="0"/>
          <a:lstStyle/>
          <a:p>
            <a:pPr rtl="0"/>
            <a:r>
              <a:rPr lang="hr-HR" noProof="0"/>
              <a:t>Kliknite da biste uredili stil naslova matrice</a:t>
            </a:r>
            <a:endParaRPr lang="hr-HR" noProof="0" dirty="0"/>
          </a:p>
        </p:txBody>
      </p:sp>
      <p:sp>
        <p:nvSpPr>
          <p:cNvPr id="3" name="Okomiti tekst s rezerviranim mjestom 2"/>
          <p:cNvSpPr>
            <a:spLocks noGrp="1"/>
          </p:cNvSpPr>
          <p:nvPr>
            <p:ph type="body" orient="vert" idx="1"/>
          </p:nvPr>
        </p:nvSpPr>
        <p:spPr>
          <a:xfrm>
            <a:off x="1522412" y="609600"/>
            <a:ext cx="7391399" cy="5638800"/>
          </a:xfrm>
        </p:spPr>
        <p:txBody>
          <a:bodyPr vert="eaVert" rtlCol="0"/>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5" name="Rezervirano mjesto za podnožje 4"/>
          <p:cNvSpPr>
            <a:spLocks noGrp="1"/>
          </p:cNvSpPr>
          <p:nvPr>
            <p:ph type="ftr" sz="quarter" idx="11"/>
          </p:nvPr>
        </p:nvSpPr>
        <p:spPr/>
        <p:txBody>
          <a:bodyPr rtlCol="0"/>
          <a:lstStyle/>
          <a:p>
            <a:pPr rtl="0"/>
            <a:r>
              <a:rPr lang="en-US" noProof="0"/>
              <a:t>www.trokut.eu - ured 22</a:t>
            </a:r>
            <a:endParaRPr lang="hr-HR" noProof="0" dirty="0"/>
          </a:p>
        </p:txBody>
      </p:sp>
      <p:sp>
        <p:nvSpPr>
          <p:cNvPr id="4" name="Rezervirano mjesto za datum 3"/>
          <p:cNvSpPr>
            <a:spLocks noGrp="1"/>
          </p:cNvSpPr>
          <p:nvPr>
            <p:ph type="dt" sz="half" idx="10"/>
          </p:nvPr>
        </p:nvSpPr>
        <p:spPr/>
        <p:txBody>
          <a:bodyPr rtlCol="0"/>
          <a:lstStyle/>
          <a:p>
            <a:pPr rtl="0"/>
            <a:fld id="{5C03AD82-E977-457C-8FDD-93507A5D1843}" type="datetime1">
              <a:rPr lang="hr-HR" noProof="0" smtClean="0"/>
              <a:t>20.2.2025.</a:t>
            </a:fld>
            <a:endParaRPr lang="hr-HR" noProof="0" dirty="0"/>
          </a:p>
        </p:txBody>
      </p:sp>
      <p:sp>
        <p:nvSpPr>
          <p:cNvPr id="6" name="Rezervirano mjesto za broj slajda 5"/>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endParaRPr lang="hr-HR" noProof="0" dirty="0"/>
          </a:p>
        </p:txBody>
      </p:sp>
      <p:sp>
        <p:nvSpPr>
          <p:cNvPr id="3" name="Rezervirano mjesto za sadržaj 2"/>
          <p:cNvSpPr>
            <a:spLocks noGrp="1"/>
          </p:cNvSpPr>
          <p:nvPr>
            <p:ph idx="1"/>
          </p:nvPr>
        </p:nvSpPr>
        <p:spPr/>
        <p:txBody>
          <a:bodyPr rtlCol="0"/>
          <a:lstStyle>
            <a:lvl5pPr>
              <a:defRPr/>
            </a:lvl5pPr>
            <a:lvl6pPr>
              <a:defRPr/>
            </a:lvl6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4" name="Rezervirano mjesto za podnožje 4"/>
          <p:cNvSpPr>
            <a:spLocks noGrp="1"/>
          </p:cNvSpPr>
          <p:nvPr>
            <p:ph type="ftr" sz="quarter" idx="11"/>
          </p:nvPr>
        </p:nvSpPr>
        <p:spPr>
          <a:xfrm>
            <a:off x="1979611" y="6400800"/>
            <a:ext cx="5954834" cy="276228"/>
          </a:xfrm>
        </p:spPr>
        <p:txBody>
          <a:bodyPr rtlCol="0"/>
          <a:lstStyle/>
          <a:p>
            <a:pPr rtl="0"/>
            <a:r>
              <a:rPr lang="en-US" noProof="0"/>
              <a:t>www.trokut.eu - ured 22</a:t>
            </a:r>
            <a:endParaRPr lang="hr-HR" noProof="0" dirty="0"/>
          </a:p>
        </p:txBody>
      </p:sp>
      <p:sp>
        <p:nvSpPr>
          <p:cNvPr id="5" name="Rezervirano mjesto za datum 3"/>
          <p:cNvSpPr>
            <a:spLocks noGrp="1"/>
          </p:cNvSpPr>
          <p:nvPr>
            <p:ph type="dt" sz="half" idx="10"/>
          </p:nvPr>
        </p:nvSpPr>
        <p:spPr>
          <a:xfrm>
            <a:off x="8228011" y="6400800"/>
            <a:ext cx="1548659" cy="276228"/>
          </a:xfrm>
        </p:spPr>
        <p:txBody>
          <a:bodyPr rtlCol="0"/>
          <a:lstStyle/>
          <a:p>
            <a:pPr rtl="0"/>
            <a:fld id="{F0BE7E4A-EE7C-41B8-9028-A9F0A3CFAA41}" type="datetime1">
              <a:rPr lang="hr-HR" noProof="0" smtClean="0"/>
              <a:t>20.2.2025.</a:t>
            </a:fld>
            <a:endParaRPr lang="hr-HR" noProof="0" dirty="0"/>
          </a:p>
        </p:txBody>
      </p:sp>
      <p:sp>
        <p:nvSpPr>
          <p:cNvPr id="6" name="Rezervirano mjesto za broj slajda 5"/>
          <p:cNvSpPr>
            <a:spLocks noGrp="1"/>
          </p:cNvSpPr>
          <p:nvPr>
            <p:ph type="sldNum" sz="quarter" idx="12"/>
          </p:nvPr>
        </p:nvSpPr>
        <p:spPr>
          <a:xfrm>
            <a:off x="10056811" y="6400800"/>
            <a:ext cx="1066802" cy="276228"/>
          </a:xfrm>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2436812" y="1616074"/>
            <a:ext cx="7315198" cy="2727325"/>
          </a:xfrm>
        </p:spPr>
        <p:txBody>
          <a:bodyPr rtlCol="0" anchor="b">
            <a:normAutofit/>
          </a:bodyPr>
          <a:lstStyle>
            <a:lvl1pPr algn="l">
              <a:lnSpc>
                <a:spcPct val="80000"/>
              </a:lnSpc>
              <a:defRPr sz="4800" b="0" cap="none" baseline="0"/>
            </a:lvl1pPr>
          </a:lstStyle>
          <a:p>
            <a:pPr rtl="0"/>
            <a:r>
              <a:rPr lang="hr-HR" noProof="0"/>
              <a:t>Kliknite da biste uredili stil naslova matrice</a:t>
            </a:r>
            <a:endParaRPr lang="hr-HR" noProof="0" dirty="0"/>
          </a:p>
        </p:txBody>
      </p:sp>
      <p:sp>
        <p:nvSpPr>
          <p:cNvPr id="3" name="Rezervirano mjesto za tekst 2"/>
          <p:cNvSpPr>
            <a:spLocks noGrp="1"/>
          </p:cNvSpPr>
          <p:nvPr>
            <p:ph type="body" idx="1"/>
          </p:nvPr>
        </p:nvSpPr>
        <p:spPr>
          <a:xfrm>
            <a:off x="2436814" y="4495800"/>
            <a:ext cx="7315198" cy="1673225"/>
          </a:xfrm>
        </p:spPr>
        <p:txBody>
          <a:bodyPr rtlCol="0"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noProof="0"/>
              <a:t>Kliknite da biste uredili matrice</a:t>
            </a:r>
          </a:p>
        </p:txBody>
      </p:sp>
      <p:sp>
        <p:nvSpPr>
          <p:cNvPr id="5" name="Rezervirano mjesto za podnožje 4"/>
          <p:cNvSpPr>
            <a:spLocks noGrp="1"/>
          </p:cNvSpPr>
          <p:nvPr>
            <p:ph type="ftr" sz="quarter" idx="11"/>
          </p:nvPr>
        </p:nvSpPr>
        <p:spPr/>
        <p:txBody>
          <a:bodyPr rtlCol="0"/>
          <a:lstStyle/>
          <a:p>
            <a:pPr rtl="0"/>
            <a:r>
              <a:rPr lang="en-US" noProof="0"/>
              <a:t>www.trokut.eu - ured 22</a:t>
            </a:r>
            <a:endParaRPr lang="hr-HR" noProof="0" dirty="0"/>
          </a:p>
        </p:txBody>
      </p:sp>
      <p:sp>
        <p:nvSpPr>
          <p:cNvPr id="4" name="Rezervirano mjesto za datum 3"/>
          <p:cNvSpPr>
            <a:spLocks noGrp="1"/>
          </p:cNvSpPr>
          <p:nvPr>
            <p:ph type="dt" sz="half" idx="10"/>
          </p:nvPr>
        </p:nvSpPr>
        <p:spPr/>
        <p:txBody>
          <a:bodyPr rtlCol="0"/>
          <a:lstStyle/>
          <a:p>
            <a:pPr rtl="0"/>
            <a:fld id="{F9EA6565-A795-4962-9A7D-4C3F43DC7BC2}" type="datetime1">
              <a:rPr lang="hr-HR" noProof="0" smtClean="0"/>
              <a:t>20.2.2025.</a:t>
            </a:fld>
            <a:endParaRPr lang="hr-HR" noProof="0" dirty="0"/>
          </a:p>
        </p:txBody>
      </p:sp>
      <p:sp>
        <p:nvSpPr>
          <p:cNvPr id="6" name="Rezervirano mjesto za broj slajda 5"/>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endParaRPr lang="hr-HR" noProof="0" dirty="0"/>
          </a:p>
        </p:txBody>
      </p:sp>
      <p:sp>
        <p:nvSpPr>
          <p:cNvPr id="3" name="Rezervirano mjesto za sadržaj 2"/>
          <p:cNvSpPr>
            <a:spLocks noGrp="1"/>
          </p:cNvSpPr>
          <p:nvPr>
            <p:ph sz="half" idx="1"/>
          </p:nvPr>
        </p:nvSpPr>
        <p:spPr>
          <a:xfrm>
            <a:off x="1979613" y="1828800"/>
            <a:ext cx="4419599"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4" name="Rezervirano mjesto za sadržaj 3"/>
          <p:cNvSpPr>
            <a:spLocks noGrp="1"/>
          </p:cNvSpPr>
          <p:nvPr>
            <p:ph sz="half" idx="2"/>
          </p:nvPr>
        </p:nvSpPr>
        <p:spPr>
          <a:xfrm>
            <a:off x="6704015" y="1828800"/>
            <a:ext cx="4419600"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6" name="Rezervirano mjesto za podnožje 5"/>
          <p:cNvSpPr>
            <a:spLocks noGrp="1"/>
          </p:cNvSpPr>
          <p:nvPr>
            <p:ph type="ftr" sz="quarter" idx="11"/>
          </p:nvPr>
        </p:nvSpPr>
        <p:spPr/>
        <p:txBody>
          <a:bodyPr rtlCol="0"/>
          <a:lstStyle/>
          <a:p>
            <a:pPr rtl="0"/>
            <a:r>
              <a:rPr lang="en-US" noProof="0"/>
              <a:t>www.trokut.eu - ured 22</a:t>
            </a:r>
            <a:endParaRPr lang="hr-HR" noProof="0" dirty="0"/>
          </a:p>
        </p:txBody>
      </p:sp>
      <p:sp>
        <p:nvSpPr>
          <p:cNvPr id="5" name="Rezervirano mjesto za datum 4"/>
          <p:cNvSpPr>
            <a:spLocks noGrp="1"/>
          </p:cNvSpPr>
          <p:nvPr>
            <p:ph type="dt" sz="half" idx="10"/>
          </p:nvPr>
        </p:nvSpPr>
        <p:spPr/>
        <p:txBody>
          <a:bodyPr rtlCol="0"/>
          <a:lstStyle/>
          <a:p>
            <a:pPr rtl="0"/>
            <a:fld id="{3FE4F8C9-EE9A-443D-85CC-252D8DBF91AE}" type="datetime1">
              <a:rPr lang="hr-HR" noProof="0" smtClean="0"/>
              <a:t>20.2.2025.</a:t>
            </a:fld>
            <a:endParaRPr lang="hr-HR" noProof="0" dirty="0"/>
          </a:p>
        </p:txBody>
      </p:sp>
      <p:sp>
        <p:nvSpPr>
          <p:cNvPr id="7" name="Rezervirano mjesto za broj slajda 6"/>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a:defRPr/>
            </a:lvl1pPr>
          </a:lstStyle>
          <a:p>
            <a:pPr rtl="0"/>
            <a:r>
              <a:rPr lang="hr-HR" noProof="0"/>
              <a:t>Kliknite da biste uredili stil naslova matrice</a:t>
            </a:r>
            <a:endParaRPr lang="hr-HR" noProof="0" dirty="0"/>
          </a:p>
        </p:txBody>
      </p:sp>
      <p:sp>
        <p:nvSpPr>
          <p:cNvPr id="3" name="Rezervirano mjesto za tekst 2"/>
          <p:cNvSpPr>
            <a:spLocks noGrp="1"/>
          </p:cNvSpPr>
          <p:nvPr>
            <p:ph type="body" idx="1"/>
          </p:nvPr>
        </p:nvSpPr>
        <p:spPr>
          <a:xfrm>
            <a:off x="197802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Kliknite da biste uredili matrice</a:t>
            </a:r>
          </a:p>
        </p:txBody>
      </p:sp>
      <p:sp>
        <p:nvSpPr>
          <p:cNvPr id="4" name="Rezervirano mjesto za sadržaj 3"/>
          <p:cNvSpPr>
            <a:spLocks noGrp="1"/>
          </p:cNvSpPr>
          <p:nvPr>
            <p:ph sz="half" idx="2"/>
          </p:nvPr>
        </p:nvSpPr>
        <p:spPr>
          <a:xfrm>
            <a:off x="197802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5" name="Rezervirano mjesto za tekst 4"/>
          <p:cNvSpPr>
            <a:spLocks noGrp="1"/>
          </p:cNvSpPr>
          <p:nvPr>
            <p:ph type="body" sz="quarter" idx="3"/>
          </p:nvPr>
        </p:nvSpPr>
        <p:spPr>
          <a:xfrm>
            <a:off x="670547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Kliknite da biste uredili matrice</a:t>
            </a:r>
          </a:p>
        </p:txBody>
      </p:sp>
      <p:sp>
        <p:nvSpPr>
          <p:cNvPr id="6" name="Rezervirano mjesto za sadržaj 5"/>
          <p:cNvSpPr>
            <a:spLocks noGrp="1"/>
          </p:cNvSpPr>
          <p:nvPr>
            <p:ph sz="quarter" idx="4"/>
          </p:nvPr>
        </p:nvSpPr>
        <p:spPr>
          <a:xfrm>
            <a:off x="670547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8" name="Rezervirano mjesto za podnožje 7"/>
          <p:cNvSpPr>
            <a:spLocks noGrp="1"/>
          </p:cNvSpPr>
          <p:nvPr>
            <p:ph type="ftr" sz="quarter" idx="11"/>
          </p:nvPr>
        </p:nvSpPr>
        <p:spPr/>
        <p:txBody>
          <a:bodyPr rtlCol="0"/>
          <a:lstStyle/>
          <a:p>
            <a:pPr rtl="0"/>
            <a:r>
              <a:rPr lang="en-US" noProof="0"/>
              <a:t>www.trokut.eu - ured 22</a:t>
            </a:r>
            <a:endParaRPr lang="hr-HR" noProof="0" dirty="0"/>
          </a:p>
        </p:txBody>
      </p:sp>
      <p:sp>
        <p:nvSpPr>
          <p:cNvPr id="7" name="Rezervirano mjesto za datum 6"/>
          <p:cNvSpPr>
            <a:spLocks noGrp="1"/>
          </p:cNvSpPr>
          <p:nvPr>
            <p:ph type="dt" sz="half" idx="10"/>
          </p:nvPr>
        </p:nvSpPr>
        <p:spPr/>
        <p:txBody>
          <a:bodyPr rtlCol="0"/>
          <a:lstStyle/>
          <a:p>
            <a:pPr rtl="0"/>
            <a:fld id="{FFA65561-5872-41CF-A12E-15F9BF530AB9}" type="datetime1">
              <a:rPr lang="hr-HR" noProof="0" smtClean="0"/>
              <a:t>20.2.2025.</a:t>
            </a:fld>
            <a:endParaRPr lang="hr-HR" noProof="0" dirty="0"/>
          </a:p>
        </p:txBody>
      </p:sp>
      <p:sp>
        <p:nvSpPr>
          <p:cNvPr id="9" name="Rezervirano mjesto za broj slajda 8"/>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endParaRPr lang="hr-HR" noProof="0" dirty="0"/>
          </a:p>
        </p:txBody>
      </p:sp>
      <p:sp>
        <p:nvSpPr>
          <p:cNvPr id="4" name="Rezervirano mjesto za podnožje 3"/>
          <p:cNvSpPr>
            <a:spLocks noGrp="1"/>
          </p:cNvSpPr>
          <p:nvPr>
            <p:ph type="ftr" sz="quarter" idx="11"/>
          </p:nvPr>
        </p:nvSpPr>
        <p:spPr/>
        <p:txBody>
          <a:bodyPr rtlCol="0"/>
          <a:lstStyle/>
          <a:p>
            <a:pPr rtl="0"/>
            <a:r>
              <a:rPr lang="en-US" noProof="0"/>
              <a:t>www.trokut.eu - ured 22</a:t>
            </a:r>
            <a:endParaRPr lang="hr-HR" noProof="0" dirty="0"/>
          </a:p>
        </p:txBody>
      </p:sp>
      <p:sp>
        <p:nvSpPr>
          <p:cNvPr id="3" name="Rezervirano mjesto za datum 2"/>
          <p:cNvSpPr>
            <a:spLocks noGrp="1"/>
          </p:cNvSpPr>
          <p:nvPr>
            <p:ph type="dt" sz="half" idx="10"/>
          </p:nvPr>
        </p:nvSpPr>
        <p:spPr/>
        <p:txBody>
          <a:bodyPr rtlCol="0"/>
          <a:lstStyle/>
          <a:p>
            <a:pPr rtl="0"/>
            <a:fld id="{2F86D2AB-240D-4E7D-82FD-CA2EA76AF403}" type="datetime1">
              <a:rPr lang="hr-HR" noProof="0" smtClean="0"/>
              <a:t>20.2.2025.</a:t>
            </a:fld>
            <a:endParaRPr lang="hr-HR" noProof="0" dirty="0"/>
          </a:p>
        </p:txBody>
      </p:sp>
      <p:sp>
        <p:nvSpPr>
          <p:cNvPr id="5" name="Rezervirano mjesto za broj slajda 4"/>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pic>
        <p:nvPicPr>
          <p:cNvPr id="6" name="Slika 5" descr="Veliki oceanski val (poluproziran)" title="Oceanski v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Rezervirano mjesto za podnožje 2"/>
          <p:cNvSpPr>
            <a:spLocks noGrp="1"/>
          </p:cNvSpPr>
          <p:nvPr>
            <p:ph type="ftr" sz="quarter" idx="11"/>
          </p:nvPr>
        </p:nvSpPr>
        <p:spPr/>
        <p:txBody>
          <a:bodyPr rtlCol="0"/>
          <a:lstStyle/>
          <a:p>
            <a:pPr rtl="0"/>
            <a:r>
              <a:rPr lang="en-US" noProof="0"/>
              <a:t>www.trokut.eu - ured 22</a:t>
            </a:r>
            <a:endParaRPr lang="hr-HR" noProof="0" dirty="0"/>
          </a:p>
        </p:txBody>
      </p:sp>
      <p:sp>
        <p:nvSpPr>
          <p:cNvPr id="2" name="Rezervirano mjesto za datum 1"/>
          <p:cNvSpPr>
            <a:spLocks noGrp="1"/>
          </p:cNvSpPr>
          <p:nvPr>
            <p:ph type="dt" sz="half" idx="10"/>
          </p:nvPr>
        </p:nvSpPr>
        <p:spPr/>
        <p:txBody>
          <a:bodyPr rtlCol="0"/>
          <a:lstStyle/>
          <a:p>
            <a:pPr rtl="0"/>
            <a:fld id="{EDA1F3CD-5DEF-4D6C-BC59-A1E31DD6D977}" type="datetime1">
              <a:rPr lang="hr-HR" noProof="0" smtClean="0"/>
              <a:t>20.2.2025.</a:t>
            </a:fld>
            <a:endParaRPr lang="hr-HR" noProof="0" dirty="0"/>
          </a:p>
        </p:txBody>
      </p:sp>
      <p:sp>
        <p:nvSpPr>
          <p:cNvPr id="4" name="Rezervirano mjesto za broj slajda 3"/>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1979613" y="588963"/>
            <a:ext cx="3657600" cy="2840037"/>
          </a:xfrm>
        </p:spPr>
        <p:txBody>
          <a:bodyPr rtlCol="0" anchor="b">
            <a:noAutofit/>
          </a:bodyPr>
          <a:lstStyle>
            <a:lvl1pPr algn="l">
              <a:lnSpc>
                <a:spcPct val="80000"/>
              </a:lnSpc>
              <a:defRPr sz="3600" b="0">
                <a:solidFill>
                  <a:schemeClr val="tx1"/>
                </a:solidFill>
              </a:defRPr>
            </a:lvl1pPr>
          </a:lstStyle>
          <a:p>
            <a:pPr rtl="0"/>
            <a:r>
              <a:rPr lang="hr-HR" noProof="0"/>
              <a:t>Kliknite da biste uredili stil naslova matrice</a:t>
            </a:r>
            <a:endParaRPr lang="hr-HR" noProof="0" dirty="0"/>
          </a:p>
        </p:txBody>
      </p:sp>
      <p:sp>
        <p:nvSpPr>
          <p:cNvPr id="3" name="Rezervirano mjesto za sadržaj 2"/>
          <p:cNvSpPr>
            <a:spLocks noGrp="1"/>
          </p:cNvSpPr>
          <p:nvPr>
            <p:ph idx="1"/>
          </p:nvPr>
        </p:nvSpPr>
        <p:spPr>
          <a:xfrm>
            <a:off x="6094414" y="588963"/>
            <a:ext cx="5486400" cy="558006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4" name="Rezervirano mjesto za tekst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a:t>Kliknite da biste uredili matrice</a:t>
            </a:r>
          </a:p>
        </p:txBody>
      </p:sp>
      <p:sp>
        <p:nvSpPr>
          <p:cNvPr id="6" name="Rezervirano mjesto za podnožje 5"/>
          <p:cNvSpPr>
            <a:spLocks noGrp="1"/>
          </p:cNvSpPr>
          <p:nvPr>
            <p:ph type="ftr" sz="quarter" idx="11"/>
          </p:nvPr>
        </p:nvSpPr>
        <p:spPr/>
        <p:txBody>
          <a:bodyPr rtlCol="0"/>
          <a:lstStyle/>
          <a:p>
            <a:pPr rtl="0"/>
            <a:r>
              <a:rPr lang="en-US" noProof="0"/>
              <a:t>www.trokut.eu - ured 22</a:t>
            </a:r>
            <a:endParaRPr lang="hr-HR" noProof="0" dirty="0"/>
          </a:p>
        </p:txBody>
      </p:sp>
      <p:sp>
        <p:nvSpPr>
          <p:cNvPr id="5" name="Rezervirano mjesto za datum 4"/>
          <p:cNvSpPr>
            <a:spLocks noGrp="1"/>
          </p:cNvSpPr>
          <p:nvPr>
            <p:ph type="dt" sz="half" idx="10"/>
          </p:nvPr>
        </p:nvSpPr>
        <p:spPr/>
        <p:txBody>
          <a:bodyPr rtlCol="0"/>
          <a:lstStyle/>
          <a:p>
            <a:pPr rtl="0"/>
            <a:fld id="{FA52C3EA-699F-4E39-9C63-FCB4B69A8505}" type="datetime1">
              <a:rPr lang="hr-HR" noProof="0" smtClean="0"/>
              <a:t>20.2.2025.</a:t>
            </a:fld>
            <a:endParaRPr lang="hr-HR" noProof="0" dirty="0"/>
          </a:p>
        </p:txBody>
      </p:sp>
      <p:sp>
        <p:nvSpPr>
          <p:cNvPr id="7" name="Rezervirano mjesto za broj slajda 6"/>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979613" y="588963"/>
            <a:ext cx="3657600" cy="2840038"/>
          </a:xfrm>
        </p:spPr>
        <p:txBody>
          <a:bodyPr rtlCol="0" anchor="b">
            <a:normAutofit/>
          </a:bodyPr>
          <a:lstStyle>
            <a:lvl1pPr algn="l">
              <a:lnSpc>
                <a:spcPct val="80000"/>
              </a:lnSpc>
              <a:defRPr sz="3600" b="0" i="0" baseline="0">
                <a:solidFill>
                  <a:schemeClr val="tx1"/>
                </a:solidFill>
              </a:defRPr>
            </a:lvl1pPr>
          </a:lstStyle>
          <a:p>
            <a:pPr rtl="0"/>
            <a:r>
              <a:rPr lang="hr-HR" noProof="0"/>
              <a:t>Kliknite da biste uredili stil naslova matrice</a:t>
            </a:r>
            <a:endParaRPr lang="hr-HR" noProof="0" dirty="0"/>
          </a:p>
        </p:txBody>
      </p:sp>
      <p:sp>
        <p:nvSpPr>
          <p:cNvPr id="8" name="Pravokutnik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dirty="0"/>
          </a:p>
        </p:txBody>
      </p:sp>
      <p:sp>
        <p:nvSpPr>
          <p:cNvPr id="3" name="Rezervirano mjesto za sliku 2" descr="Prazno rezervirano mjesto za dodavanje slike. Kliknite rezervirano mjesto i odaberite sliku koju želite dodati"/>
          <p:cNvSpPr>
            <a:spLocks noGrp="1"/>
          </p:cNvSpPr>
          <p:nvPr>
            <p:ph type="pic" idx="1"/>
          </p:nvPr>
        </p:nvSpPr>
        <p:spPr>
          <a:xfrm>
            <a:off x="6307494" y="805658"/>
            <a:ext cx="5060286" cy="5146672"/>
          </a:xfrm>
          <a:solidFill>
            <a:schemeClr val="bg2"/>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noProof="0"/>
              <a:t>Kliknite ikonu da biste dodali  sliku</a:t>
            </a:r>
            <a:endParaRPr lang="hr-HR" noProof="0" dirty="0"/>
          </a:p>
        </p:txBody>
      </p:sp>
      <p:sp>
        <p:nvSpPr>
          <p:cNvPr id="4" name="Rezervirano mjesto za tekst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a:t>Kliknite da biste uredili matrice</a:t>
            </a:r>
          </a:p>
        </p:txBody>
      </p:sp>
      <p:sp>
        <p:nvSpPr>
          <p:cNvPr id="6" name="Rezervirano mjesto za podnožje 5"/>
          <p:cNvSpPr>
            <a:spLocks noGrp="1"/>
          </p:cNvSpPr>
          <p:nvPr>
            <p:ph type="ftr" sz="quarter" idx="11"/>
          </p:nvPr>
        </p:nvSpPr>
        <p:spPr/>
        <p:txBody>
          <a:bodyPr rtlCol="0"/>
          <a:lstStyle/>
          <a:p>
            <a:pPr rtl="0"/>
            <a:r>
              <a:rPr lang="en-US" noProof="0"/>
              <a:t>www.trokut.eu - ured 22</a:t>
            </a:r>
            <a:endParaRPr lang="hr-HR" noProof="0" dirty="0"/>
          </a:p>
        </p:txBody>
      </p:sp>
      <p:sp>
        <p:nvSpPr>
          <p:cNvPr id="5" name="Rezervirano mjesto za datum 4"/>
          <p:cNvSpPr>
            <a:spLocks noGrp="1"/>
          </p:cNvSpPr>
          <p:nvPr>
            <p:ph type="dt" sz="half" idx="10"/>
          </p:nvPr>
        </p:nvSpPr>
        <p:spPr/>
        <p:txBody>
          <a:bodyPr rtlCol="0"/>
          <a:lstStyle/>
          <a:p>
            <a:pPr rtl="0"/>
            <a:fld id="{BA30211F-7E56-4E6F-9EBA-4069EE9612D1}" type="datetime1">
              <a:rPr lang="hr-HR" noProof="0" smtClean="0"/>
              <a:t>20.2.2025.</a:t>
            </a:fld>
            <a:endParaRPr lang="hr-HR" noProof="0" dirty="0"/>
          </a:p>
        </p:txBody>
      </p:sp>
      <p:sp>
        <p:nvSpPr>
          <p:cNvPr id="7" name="Rezervirano mjesto za broj slajda 6"/>
          <p:cNvSpPr>
            <a:spLocks noGrp="1"/>
          </p:cNvSpPr>
          <p:nvPr>
            <p:ph type="sldNum" sz="quarter" idx="12"/>
          </p:nvPr>
        </p:nvSpPr>
        <p:spPr/>
        <p:txBody>
          <a:bodyPr rtlCol="0"/>
          <a:lstStyle/>
          <a:p>
            <a:pPr rtl="0"/>
            <a:fld id="{2A013F82-EE5E-44EE-A61D-E31C6657F26F}" type="slidenum">
              <a:rPr lang="hr-HR" noProof="0" smtClean="0"/>
              <a:pPr/>
              <a:t>‹#›</a:t>
            </a:fld>
            <a:endParaRPr lang="hr-HR"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Slika 6" descr="Veliki oceanski val (poluproziran)" title="Oceanski val"/>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Slika 9" descr="Veliki oceanski val"/>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Pravokutnik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dirty="0"/>
          </a:p>
        </p:txBody>
      </p:sp>
      <p:sp>
        <p:nvSpPr>
          <p:cNvPr id="2" name="Rezervirano mjesto za naslov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pPr rtl="0"/>
            <a:r>
              <a:rPr lang="hr-HR" noProof="0" dirty="0"/>
              <a:t>Kliknite da biste uredili stil naslova matrice</a:t>
            </a:r>
          </a:p>
        </p:txBody>
      </p:sp>
      <p:sp>
        <p:nvSpPr>
          <p:cNvPr id="3" name="Rezervirano mjesto za tekst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rtl="0"/>
            <a:r>
              <a:rPr lang="hr-HR" noProof="0" dirty="0"/>
              <a:t>Kliknite da biste uredili stilove teksta matrice</a:t>
            </a:r>
          </a:p>
          <a:p>
            <a:pPr lvl="1" rtl="0"/>
            <a:r>
              <a:rPr lang="hr-HR" noProof="0" dirty="0"/>
              <a:t>Druga razina</a:t>
            </a:r>
          </a:p>
          <a:p>
            <a:pPr lvl="2" rtl="0"/>
            <a:r>
              <a:rPr lang="hr-HR" noProof="0" dirty="0"/>
              <a:t>Treća razina</a:t>
            </a:r>
          </a:p>
          <a:p>
            <a:pPr lvl="3" rtl="0"/>
            <a:r>
              <a:rPr lang="hr-HR" noProof="0" dirty="0"/>
              <a:t>Četvrta razina</a:t>
            </a:r>
          </a:p>
          <a:p>
            <a:pPr lvl="4" rtl="0"/>
            <a:r>
              <a:rPr lang="hr-HR" noProof="0" dirty="0"/>
              <a:t>Peta razina</a:t>
            </a:r>
          </a:p>
        </p:txBody>
      </p:sp>
      <p:sp>
        <p:nvSpPr>
          <p:cNvPr id="5" name="Rezervirano mjesto za podnožje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pPr rtl="0"/>
            <a:r>
              <a:rPr lang="en-US" noProof="0"/>
              <a:t>www.trokut.eu - ured 22</a:t>
            </a:r>
            <a:endParaRPr lang="hr-HR" noProof="0" dirty="0"/>
          </a:p>
        </p:txBody>
      </p:sp>
      <p:sp>
        <p:nvSpPr>
          <p:cNvPr id="4" name="Rezervirano mjesto za datum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A5DA45FF-8887-470E-BED8-1472B59D2E9D}" type="datetime1">
              <a:rPr lang="hr-HR" noProof="0" smtClean="0"/>
              <a:t>20.2.2025.</a:t>
            </a:fld>
            <a:endParaRPr lang="hr-HR" noProof="0" dirty="0"/>
          </a:p>
        </p:txBody>
      </p:sp>
      <p:sp>
        <p:nvSpPr>
          <p:cNvPr id="6" name="Rezervirano mjesto za broj slajda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2A013F82-EE5E-44EE-A61D-E31C6657F26F}" type="slidenum">
              <a:rPr lang="hr-HR" noProof="0" smtClean="0"/>
              <a:pPr/>
              <a:t>‹#›</a:t>
            </a:fld>
            <a:endParaRPr lang="hr-HR"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www.trokut.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narodne-novine.nn.hr/clanci/sluzbeni/1996_05_43_839.html"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7348A5-BD14-204F-AFA0-5AE828E4F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26"/>
            <a:ext cx="12188825" cy="6796147"/>
          </a:xfrm>
          <a:prstGeom prst="rect">
            <a:avLst/>
          </a:prstGeom>
        </p:spPr>
      </p:pic>
      <p:sp>
        <p:nvSpPr>
          <p:cNvPr id="3" name="Naslov 2"/>
          <p:cNvSpPr>
            <a:spLocks noGrp="1"/>
          </p:cNvSpPr>
          <p:nvPr>
            <p:ph type="ctrTitle"/>
          </p:nvPr>
        </p:nvSpPr>
        <p:spPr>
          <a:xfrm>
            <a:off x="7822604" y="692696"/>
            <a:ext cx="4572001" cy="3733800"/>
          </a:xfrm>
        </p:spPr>
        <p:txBody>
          <a:bodyPr rtlCol="0">
            <a:normAutofit/>
          </a:bodyPr>
          <a:lstStyle/>
          <a:p>
            <a:pPr rtl="0"/>
            <a:r>
              <a:rPr lang="hr-HR" sz="6000" dirty="0">
                <a:solidFill>
                  <a:srgbClr val="FFC000"/>
                </a:solidFill>
                <a:latin typeface="Bahnschrift Light Condensed" panose="020B0502040204020203" pitchFamily="34" charset="0"/>
              </a:rPr>
              <a:t>UDRUGE</a:t>
            </a:r>
          </a:p>
        </p:txBody>
      </p:sp>
      <p:sp>
        <p:nvSpPr>
          <p:cNvPr id="4" name="Podnaslov 3"/>
          <p:cNvSpPr>
            <a:spLocks noGrp="1"/>
          </p:cNvSpPr>
          <p:nvPr>
            <p:ph type="subTitle" idx="1"/>
          </p:nvPr>
        </p:nvSpPr>
        <p:spPr>
          <a:xfrm>
            <a:off x="4582243" y="1524001"/>
            <a:ext cx="6998569" cy="1905000"/>
          </a:xfrm>
        </p:spPr>
        <p:txBody>
          <a:bodyPr rtlCol="0">
            <a:normAutofit/>
          </a:bodyPr>
          <a:lstStyle/>
          <a:p>
            <a:pPr rtl="0"/>
            <a:r>
              <a:rPr lang="hr-HR" sz="3600" dirty="0">
                <a:latin typeface="Bahnschrift Light Condensed" panose="020B0502040204020203" pitchFamily="34" charset="0"/>
              </a:rPr>
              <a:t>Osnove u poslovanju udruga i financijska izvješća za 2024.g.</a:t>
            </a:r>
          </a:p>
          <a:p>
            <a:pPr rtl="0"/>
            <a:endParaRPr lang="hr-HR" sz="3200" dirty="0">
              <a:latin typeface="Bahnschrift Light Condensed" panose="020B0502040204020203" pitchFamily="34" charset="0"/>
            </a:endParaRPr>
          </a:p>
          <a:p>
            <a:pPr rtl="0"/>
            <a:r>
              <a:rPr lang="hr-HR" dirty="0">
                <a:solidFill>
                  <a:schemeClr val="tx1"/>
                </a:solidFill>
                <a:effectLst>
                  <a:outerShdw blurRad="38100" dist="38100" dir="2700000" algn="tl">
                    <a:srgbClr val="000000">
                      <a:alpha val="43137"/>
                    </a:srgbClr>
                  </a:outerShdw>
                </a:effectLst>
                <a:latin typeface="Bahnschrift Light Condensed" panose="020B0502040204020203" pitchFamily="34" charset="0"/>
                <a:hlinkClick r:id="rId4"/>
              </a:rPr>
              <a:t>www.trokut.eu</a:t>
            </a:r>
            <a:r>
              <a:rPr lang="hr-HR" dirty="0">
                <a:solidFill>
                  <a:schemeClr val="tx1"/>
                </a:solidFill>
                <a:effectLst>
                  <a:outerShdw blurRad="38100" dist="38100" dir="2700000" algn="tl">
                    <a:srgbClr val="000000">
                      <a:alpha val="43137"/>
                    </a:srgbClr>
                  </a:outerShdw>
                </a:effectLst>
                <a:latin typeface="Bahnschrift Light Condensed" panose="020B0502040204020203" pitchFamily="34" charset="0"/>
              </a:rPr>
              <a:t> – ured22</a:t>
            </a:r>
          </a:p>
        </p:txBody>
      </p:sp>
      <p:pic>
        <p:nvPicPr>
          <p:cNvPr id="9" name="Picture 2" descr="image">
            <a:extLst>
              <a:ext uri="{FF2B5EF4-FFF2-40B4-BE49-F238E27FC236}">
                <a16:creationId xmlns:a16="http://schemas.microsoft.com/office/drawing/2014/main" id="{3241F448-FCE0-135A-37E2-1B603E26149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260648"/>
            <a:ext cx="9144001" cy="1219200"/>
          </a:xfrm>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SKUPŠTINA UDRUGE I REGISTRACIJA </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837828" y="1828800"/>
            <a:ext cx="10441159" cy="4419600"/>
          </a:xfrm>
        </p:spPr>
        <p:txBody>
          <a:bodyPr>
            <a:normAutofit fontScale="85000" lnSpcReduction="10000"/>
          </a:bodyPr>
          <a:lstStyle/>
          <a:p>
            <a:r>
              <a:rPr lang="hr-HR" dirty="0">
                <a:solidFill>
                  <a:schemeClr val="bg1"/>
                </a:solidFill>
                <a:latin typeface="Bahnschrift Light Condensed" panose="020B0502040204020203" pitchFamily="34" charset="0"/>
              </a:rPr>
              <a:t>Skupština je najveće tijelo udruge.</a:t>
            </a:r>
          </a:p>
          <a:p>
            <a:r>
              <a:rPr lang="hr-HR" dirty="0">
                <a:solidFill>
                  <a:schemeClr val="bg1"/>
                </a:solidFill>
                <a:latin typeface="Bahnschrift Light Condensed" panose="020B0502040204020203" pitchFamily="34" charset="0"/>
              </a:rPr>
              <a:t>Skupštinu udruge čine svi članovi udruge ili njihovi predstavnici izabrani na način propisan statutom udruge.</a:t>
            </a:r>
          </a:p>
          <a:p>
            <a:r>
              <a:rPr lang="hr-HR" dirty="0">
                <a:solidFill>
                  <a:schemeClr val="bg1"/>
                </a:solidFill>
                <a:latin typeface="Bahnschrift Light Condensed" panose="020B0502040204020203" pitchFamily="34" charset="0"/>
              </a:rPr>
              <a:t>Pored Skupštine udruga može imati i druga izvršna i nadzorna tijela.</a:t>
            </a:r>
          </a:p>
          <a:p>
            <a:r>
              <a:rPr lang="hr-HR" dirty="0">
                <a:solidFill>
                  <a:schemeClr val="bg1"/>
                </a:solidFill>
                <a:latin typeface="Bahnschrift Light Condensed" panose="020B0502040204020203" pitchFamily="34" charset="0"/>
              </a:rPr>
              <a:t>Rad Skupštine propisan je Statutom udruge.</a:t>
            </a:r>
          </a:p>
          <a:p>
            <a:r>
              <a:rPr lang="hr-HR" dirty="0">
                <a:solidFill>
                  <a:schemeClr val="bg1"/>
                </a:solidFill>
                <a:latin typeface="Bahnschrift Light Condensed" panose="020B0502040204020203" pitchFamily="34" charset="0"/>
              </a:rPr>
              <a:t>Upis u registar udruga je dobrovoljan i obavlja se na zahtjev osnivača udruge, a podnosi ga osoba ovlaštena za zastupanje udruge. </a:t>
            </a:r>
          </a:p>
          <a:p>
            <a:r>
              <a:rPr lang="hr-HR" dirty="0">
                <a:solidFill>
                  <a:schemeClr val="bg1"/>
                </a:solidFill>
                <a:latin typeface="Bahnschrift Light Condensed" panose="020B0502040204020203" pitchFamily="34" charset="0"/>
              </a:rPr>
              <a:t>Za upis u registar udruga potrebno je priložiti:</a:t>
            </a:r>
          </a:p>
          <a:p>
            <a:pPr marL="0" indent="0">
              <a:buNone/>
            </a:pPr>
            <a:r>
              <a:rPr lang="hr-HR" dirty="0">
                <a:solidFill>
                  <a:schemeClr val="bg1"/>
                </a:solidFill>
                <a:latin typeface="Bahnschrift Light Condensed" panose="020B0502040204020203" pitchFamily="34" charset="0"/>
              </a:rPr>
              <a:t> - zapisnik o radu i odlukama osnivačke skupštine, odluku o pokretanju postupka za upis u registar, statut, popis osnivača, osobna imena osoba ovlaštenih za zastupanje, preslike osobnih iskaznica za osnivače, likvidatore i osobe ovlaštene za zastupanje, ovjerene izjave osnivača, osoba </a:t>
            </a:r>
            <a:r>
              <a:rPr lang="hr-HR" dirty="0" err="1">
                <a:solidFill>
                  <a:schemeClr val="bg1"/>
                </a:solidFill>
                <a:latin typeface="Bahnschrift Light Condensed" panose="020B0502040204020203" pitchFamily="34" charset="0"/>
              </a:rPr>
              <a:t>ovl.za</a:t>
            </a:r>
            <a:r>
              <a:rPr lang="hr-HR" dirty="0">
                <a:solidFill>
                  <a:schemeClr val="bg1"/>
                </a:solidFill>
                <a:latin typeface="Bahnschrift Light Condensed" panose="020B0502040204020203" pitchFamily="34" charset="0"/>
              </a:rPr>
              <a:t> zastupanje i likvidatora da ne postoje zapreke iz čl.11. st.7.i 8. Zakona o udrugama i ostale potrebne suglasnosti i izjave sukladno čl. 11. i 15.Zakona o udrugama.</a:t>
            </a: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noProof="0" dirty="0">
                <a:solidFill>
                  <a:schemeClr val="bg1"/>
                </a:solidFill>
                <a:effectLst>
                  <a:outerShdw blurRad="38100" dist="38100" dir="2700000" algn="tl">
                    <a:srgbClr val="000000">
                      <a:alpha val="43137"/>
                    </a:srgbClr>
                  </a:outerShdw>
                </a:effectLst>
              </a:rPr>
              <a:t>www.trokut.eu - ured22</a:t>
            </a:r>
            <a:endParaRPr lang="hr-HR"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09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260648"/>
            <a:ext cx="9144001" cy="1219200"/>
          </a:xfrm>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SKUPŠTINA UDRUGE I REGISTRACIJA </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837829" y="1828800"/>
            <a:ext cx="5040560" cy="3616424"/>
          </a:xfrm>
        </p:spPr>
        <p:txBody>
          <a:bodyPr>
            <a:normAutofit/>
          </a:bodyPr>
          <a:lstStyle/>
          <a:p>
            <a:r>
              <a:rPr lang="hr-HR" dirty="0">
                <a:solidFill>
                  <a:schemeClr val="bg1"/>
                </a:solidFill>
                <a:latin typeface="Bahnschrift Light Condensed" panose="020B0502040204020203" pitchFamily="34" charset="0"/>
              </a:rPr>
              <a:t>Ukoliko je dostavljena potrebna propisana dokumentacija nadležno tijelo za izvršenje upisa udruge u registar udruga dužno je u roku od 30 dana izvršiti upis udruge u registar udruga.</a:t>
            </a: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noProof="0" dirty="0">
                <a:solidFill>
                  <a:schemeClr val="bg1"/>
                </a:solidFill>
                <a:effectLst>
                  <a:outerShdw blurRad="38100" dist="38100" dir="2700000" algn="tl">
                    <a:srgbClr val="000000">
                      <a:alpha val="43137"/>
                    </a:srgbClr>
                  </a:outerShdw>
                </a:effectLst>
              </a:rPr>
              <a:t>www.trokut.eu – </a:t>
            </a:r>
            <a:r>
              <a:rPr lang="hr-HR" noProof="0" dirty="0">
                <a:solidFill>
                  <a:schemeClr val="bg1"/>
                </a:solidFill>
                <a:effectLst>
                  <a:outerShdw blurRad="38100" dist="38100" dir="2700000" algn="tl">
                    <a:srgbClr val="000000">
                      <a:alpha val="43137"/>
                    </a:srgbClr>
                  </a:outerShdw>
                </a:effectLst>
              </a:rPr>
              <a:t>ured</a:t>
            </a:r>
            <a:r>
              <a:rPr lang="en-US" noProof="0" dirty="0">
                <a:solidFill>
                  <a:schemeClr val="bg1"/>
                </a:solidFill>
                <a:effectLst>
                  <a:outerShdw blurRad="38100" dist="38100" dir="2700000" algn="tl">
                    <a:srgbClr val="000000">
                      <a:alpha val="43137"/>
                    </a:srgbClr>
                  </a:outerShdw>
                </a:effectLst>
              </a:rPr>
              <a:t>22</a:t>
            </a:r>
            <a:endParaRPr lang="hr-HR"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4" name="Slika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0516" y="1556792"/>
            <a:ext cx="4207396" cy="3717032"/>
          </a:xfrm>
          <a:prstGeom prst="rect">
            <a:avLst/>
          </a:prstGeom>
        </p:spPr>
      </p:pic>
    </p:spTree>
    <p:extLst>
      <p:ext uri="{BB962C8B-B14F-4D97-AF65-F5344CB8AC3E}">
        <p14:creationId xmlns:p14="http://schemas.microsoft.com/office/powerpoint/2010/main" val="38362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IMOVINA I FINANCIRANJE</a:t>
            </a:r>
          </a:p>
        </p:txBody>
      </p:sp>
      <p:sp>
        <p:nvSpPr>
          <p:cNvPr id="3" name="Rezervirano mjesto sadržaja 2"/>
          <p:cNvSpPr>
            <a:spLocks noGrp="1"/>
          </p:cNvSpPr>
          <p:nvPr>
            <p:ph sz="half" idx="1"/>
          </p:nvPr>
        </p:nvSpPr>
        <p:spPr>
          <a:xfrm>
            <a:off x="1125861" y="1828800"/>
            <a:ext cx="10225136" cy="3040360"/>
          </a:xfrm>
        </p:spPr>
        <p:txBody>
          <a:bodyPr>
            <a:normAutofit/>
          </a:bodyPr>
          <a:lstStyle/>
          <a:p>
            <a:r>
              <a:rPr lang="hr-HR" dirty="0">
                <a:solidFill>
                  <a:schemeClr val="bg1"/>
                </a:solidFill>
                <a:latin typeface="Bahnschrift Light Condensed" panose="020B0502040204020203" pitchFamily="34" charset="0"/>
              </a:rPr>
              <a:t>Imovinu udruge čine novčana sredstva koja je udruga stekla uplatom članarina, dobrovoljnim prilozima i darovima, novčana sredstva koja udruga stekne obavljanjem djelatnosti kojima se ostvaruju ciljevi, obavljanjem gospodarskih djelatnosti (ako ih obavlja), financiranjem programa i projekata udruge iz državnog proračuna i proračuna jedinica lokalne i regionalne samouprave te fondova i /ili inozemnih izvora, te druga novčana sredstva stečena u skladu sa zakonom, njezine nepokretne i pokretne stvari, kao i druga imovinska prava.</a:t>
            </a:r>
          </a:p>
        </p:txBody>
      </p:sp>
      <p:sp>
        <p:nvSpPr>
          <p:cNvPr id="4" name="Rezervirano mjesto sadržaja 3"/>
          <p:cNvSpPr>
            <a:spLocks noGrp="1"/>
          </p:cNvSpPr>
          <p:nvPr>
            <p:ph sz="half" idx="2"/>
          </p:nvPr>
        </p:nvSpPr>
        <p:spPr>
          <a:xfrm>
            <a:off x="1125860" y="4725144"/>
            <a:ext cx="9997755" cy="1080120"/>
          </a:xfrm>
        </p:spPr>
        <p:txBody>
          <a:bodyPr>
            <a:normAutofit/>
          </a:bodyPr>
          <a:lstStyle/>
          <a:p>
            <a:r>
              <a:rPr lang="hr-HR" dirty="0">
                <a:solidFill>
                  <a:schemeClr val="bg1"/>
                </a:solidFill>
                <a:latin typeface="Bahnschrift Light Condensed" panose="020B0502040204020203" pitchFamily="34" charset="0"/>
              </a:rPr>
              <a:t>Udruga može raspolagati svojom imovinom samo za ostvarivanje ciljeva i obavljanje djelatnosti određenih statutom udruge, u skladu sa zakonom.</a:t>
            </a: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624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IMOVINA I FINANCIRANJE</a:t>
            </a:r>
          </a:p>
        </p:txBody>
      </p:sp>
      <p:sp>
        <p:nvSpPr>
          <p:cNvPr id="3" name="Rezervirano mjesto sadržaja 2"/>
          <p:cNvSpPr>
            <a:spLocks noGrp="1"/>
          </p:cNvSpPr>
          <p:nvPr>
            <p:ph sz="half" idx="1"/>
          </p:nvPr>
        </p:nvSpPr>
        <p:spPr>
          <a:xfrm>
            <a:off x="1125861" y="1828800"/>
            <a:ext cx="10225136" cy="3040360"/>
          </a:xfrm>
        </p:spPr>
        <p:txBody>
          <a:bodyPr>
            <a:normAutofit/>
          </a:bodyPr>
          <a:lstStyle/>
          <a:p>
            <a:r>
              <a:rPr lang="hr-HR" dirty="0">
                <a:solidFill>
                  <a:schemeClr val="bg1"/>
                </a:solidFill>
                <a:latin typeface="Bahnschrift Light Condensed" panose="020B0502040204020203" pitchFamily="34" charset="0"/>
              </a:rPr>
              <a:t>GOSPODARSKE DJELATNOSTI UDRUGA – obavlja ih ako je to propisano statutom, sukladno posebnim propisima kojima se uređuju uvjeti za obavljanje te vrste djelatnosti.</a:t>
            </a:r>
          </a:p>
          <a:p>
            <a:r>
              <a:rPr lang="hr-HR" dirty="0">
                <a:solidFill>
                  <a:schemeClr val="bg1"/>
                </a:solidFill>
                <a:latin typeface="Bahnschrift Light Condensed" panose="020B0502040204020203" pitchFamily="34" charset="0"/>
              </a:rPr>
              <a:t>Udruga može obavljati gospodarske djelatnosti pored djelatnosti kojima se ostvaruju njezini ciljevi utvrđeni statutom, ali ih ne smije obavljati radi stjecanja dobiti za svoje članove ili treće osobe</a:t>
            </a:r>
            <a:r>
              <a:rPr lang="hr-HR" dirty="0">
                <a:solidFill>
                  <a:schemeClr val="bg1"/>
                </a:solidFill>
              </a:rPr>
              <a:t>. </a:t>
            </a:r>
          </a:p>
        </p:txBody>
      </p:sp>
      <p:sp>
        <p:nvSpPr>
          <p:cNvPr id="4" name="Rezervirano mjesto sadržaja 3"/>
          <p:cNvSpPr>
            <a:spLocks noGrp="1"/>
          </p:cNvSpPr>
          <p:nvPr>
            <p:ph sz="half" idx="2"/>
          </p:nvPr>
        </p:nvSpPr>
        <p:spPr>
          <a:xfrm>
            <a:off x="1125862" y="4725144"/>
            <a:ext cx="9997754" cy="1080120"/>
          </a:xfrm>
        </p:spPr>
        <p:txBody>
          <a:bodyPr>
            <a:normAutofit/>
          </a:bodyPr>
          <a:lstStyle/>
          <a:p>
            <a:r>
              <a:rPr lang="hr-HR" dirty="0">
                <a:solidFill>
                  <a:schemeClr val="bg1"/>
                </a:solidFill>
                <a:latin typeface="Bahnschrift Light Condensed" panose="020B0502040204020203" pitchFamily="34" charset="0"/>
              </a:rPr>
              <a:t>Ako udruga obavljanjem gospodarske djelatnosti ostvari višak prihoda nad rashodima, on se mora sukladno statutu udruge koristiti isključivo za ostvarenje ciljeva utvrđenih statutom.</a:t>
            </a: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r>
              <a:rPr lang="en-US" noProof="0" dirty="0">
                <a:effectLst>
                  <a:outerShdw blurRad="38100" dist="38100" dir="2700000" algn="tl">
                    <a:srgbClr val="000000">
                      <a:alpha val="43137"/>
                    </a:srgbClr>
                  </a:outerShdw>
                </a:effectLst>
              </a:rPr>
              <a:t>d 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015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IMOVINA I FINANCIRANJE</a:t>
            </a:r>
          </a:p>
        </p:txBody>
      </p:sp>
      <p:sp>
        <p:nvSpPr>
          <p:cNvPr id="3" name="Rezervirano mjesto sadržaja 2"/>
          <p:cNvSpPr>
            <a:spLocks noGrp="1"/>
          </p:cNvSpPr>
          <p:nvPr>
            <p:ph sz="half" idx="1"/>
          </p:nvPr>
        </p:nvSpPr>
        <p:spPr>
          <a:xfrm>
            <a:off x="1125861" y="1828800"/>
            <a:ext cx="10153127" cy="1744216"/>
          </a:xfrm>
        </p:spPr>
        <p:txBody>
          <a:bodyPr>
            <a:normAutofit/>
          </a:bodyPr>
          <a:lstStyle/>
          <a:p>
            <a:r>
              <a:rPr lang="hr-HR" dirty="0">
                <a:solidFill>
                  <a:schemeClr val="bg1"/>
                </a:solidFill>
                <a:latin typeface="Bahnschrift Light Condensed" panose="020B0502040204020203" pitchFamily="34" charset="0"/>
              </a:rPr>
              <a:t>FINANCIRANJE PROGRAMA I PROJEKATA OD INTERESA ZA OPĆE DOBRO IZ JAVNIH IZVORA </a:t>
            </a:r>
          </a:p>
          <a:p>
            <a:pPr marL="0" indent="0">
              <a:buNone/>
            </a:pPr>
            <a:r>
              <a:rPr lang="hr-HR" dirty="0">
                <a:solidFill>
                  <a:schemeClr val="bg1"/>
                </a:solidFill>
                <a:latin typeface="Bahnschrift Light Condensed" panose="020B0502040204020203" pitchFamily="34" charset="0"/>
              </a:rPr>
              <a:t>Programi i projekti od interesa za opće dobro u Republici Hrvatskoj koje provode udruge mogu se financirati iz državnog proračuna, proračuna jedinica lokalne i područne (regionalne) samouprave, fondova Europske unije i drugih javnih izvora. </a:t>
            </a:r>
          </a:p>
        </p:txBody>
      </p:sp>
      <p:sp>
        <p:nvSpPr>
          <p:cNvPr id="4" name="Rezervirano mjesto sadržaja 3"/>
          <p:cNvSpPr>
            <a:spLocks noGrp="1"/>
          </p:cNvSpPr>
          <p:nvPr>
            <p:ph sz="half" idx="2"/>
          </p:nvPr>
        </p:nvSpPr>
        <p:spPr>
          <a:xfrm>
            <a:off x="1110786" y="3861048"/>
            <a:ext cx="9997754" cy="2232248"/>
          </a:xfrm>
        </p:spPr>
        <p:txBody>
          <a:bodyPr>
            <a:normAutofit/>
          </a:bodyPr>
          <a:lstStyle/>
          <a:p>
            <a:pPr marL="0" indent="0">
              <a:buNone/>
            </a:pPr>
            <a:r>
              <a:rPr lang="hr-HR" dirty="0">
                <a:solidFill>
                  <a:schemeClr val="bg1"/>
                </a:solidFill>
                <a:latin typeface="Bahnschrift Light Condensed" panose="020B0502040204020203" pitchFamily="34" charset="0"/>
              </a:rPr>
              <a:t>Udruga koja provodi programe i projekte za opće dobro financirane iz javnih izvora najmanje jedanput godišnje o svome radu, opsegu, načinu stjecanja i korištenja sredstava izvještava davatelja sredstava, a putem mrežne stranice ili drugi odgovarajući način obavještava i širu javnost.</a:t>
            </a: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866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979612" y="176229"/>
            <a:ext cx="9144001" cy="1020523"/>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NADZOR </a:t>
            </a:r>
          </a:p>
        </p:txBody>
      </p:sp>
      <p:sp>
        <p:nvSpPr>
          <p:cNvPr id="3" name="Rezervirano mjesto sadržaja 2"/>
          <p:cNvSpPr>
            <a:spLocks noGrp="1"/>
          </p:cNvSpPr>
          <p:nvPr>
            <p:ph sz="half" idx="1"/>
          </p:nvPr>
        </p:nvSpPr>
        <p:spPr>
          <a:xfrm>
            <a:off x="333773" y="1124744"/>
            <a:ext cx="11593286" cy="5688632"/>
          </a:xfrm>
        </p:spPr>
        <p:txBody>
          <a:bodyPr>
            <a:normAutofit fontScale="70000" lnSpcReduction="20000"/>
          </a:bodyPr>
          <a:lstStyle/>
          <a:p>
            <a:pPr marL="0" indent="0">
              <a:buNone/>
            </a:pPr>
            <a:r>
              <a:rPr lang="hr-HR" sz="32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Unutarnji nadzor</a:t>
            </a:r>
          </a:p>
          <a:p>
            <a:pPr marL="0" indent="0">
              <a:buNone/>
            </a:pPr>
            <a:r>
              <a:rPr lang="hr-HR" sz="3200" dirty="0">
                <a:solidFill>
                  <a:schemeClr val="bg1"/>
                </a:solidFill>
                <a:effectLst>
                  <a:outerShdw blurRad="38100" dist="38100" dir="2700000" algn="tl">
                    <a:srgbClr val="000000">
                      <a:alpha val="43137"/>
                    </a:srgbClr>
                  </a:outerShdw>
                </a:effectLst>
                <a:latin typeface="Bahnschrift Light Condensed" panose="020B0502040204020203" pitchFamily="34" charset="0"/>
              </a:rPr>
              <a:t>Članovi udruge sami nadziru rad udruge</a:t>
            </a:r>
          </a:p>
          <a:p>
            <a:pPr marL="0" indent="0">
              <a:buNone/>
            </a:pPr>
            <a:r>
              <a:rPr lang="hr-HR" sz="32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Inspekcijski nadzor nad obavljanjem djelatnosti udruge</a:t>
            </a:r>
          </a:p>
          <a:p>
            <a:pPr marL="0" indent="0">
              <a:buNone/>
            </a:pPr>
            <a:r>
              <a:rPr lang="hr-HR" sz="3200" dirty="0">
                <a:solidFill>
                  <a:schemeClr val="bg1"/>
                </a:solidFill>
                <a:latin typeface="Bahnschrift Light Condensed" panose="020B0502040204020203" pitchFamily="34" charset="0"/>
              </a:rPr>
              <a:t>Inspekcijski nadzor nad obavljanjem djelatnosti kojima se ostvaruju ciljevi osnivanja udruge i nad obavljanjem gospodarskih djelatnosti udruge obavljaju nadležni inspektori ovisno o djelokrugu udruge, sukladno posebnim propisima. </a:t>
            </a:r>
          </a:p>
          <a:p>
            <a:pPr marL="0" indent="0">
              <a:buNone/>
            </a:pPr>
            <a:r>
              <a:rPr lang="hr-HR" sz="3200" dirty="0">
                <a:solidFill>
                  <a:schemeClr val="bg1"/>
                </a:solidFill>
                <a:latin typeface="Bahnschrift Light Condensed" panose="020B0502040204020203" pitchFamily="34" charset="0"/>
              </a:rPr>
              <a:t>Popis članova udruge mora biti dostupan inspektorima u obavljanju inspekcijskog nadzora.</a:t>
            </a:r>
          </a:p>
          <a:p>
            <a:pPr marL="0" indent="0">
              <a:buNone/>
            </a:pPr>
            <a:r>
              <a:rPr lang="hr-HR" sz="32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Financijski nadzor</a:t>
            </a:r>
          </a:p>
          <a:p>
            <a:pPr marL="0" indent="0">
              <a:buNone/>
            </a:pPr>
            <a:r>
              <a:rPr lang="hr-HR" sz="3200" dirty="0">
                <a:solidFill>
                  <a:schemeClr val="bg1"/>
                </a:solidFill>
                <a:latin typeface="Bahnschrift Light Condensed" panose="020B0502040204020203" pitchFamily="34" charset="0"/>
              </a:rPr>
              <a:t>Nadzor nad financijskim poslovanjem udruge i podnošenjem propisanih financijskih izvješća provodi Ministarstvo financija, sukladno posebnim propisima.</a:t>
            </a:r>
          </a:p>
          <a:p>
            <a:pPr marL="0" indent="0">
              <a:buNone/>
            </a:pPr>
            <a:r>
              <a:rPr lang="hr-HR" sz="3200" dirty="0">
                <a:solidFill>
                  <a:schemeClr val="bg1"/>
                </a:solidFill>
                <a:latin typeface="Bahnschrift Light Condensed" panose="020B0502040204020203" pitchFamily="34" charset="0"/>
              </a:rPr>
              <a:t>Nadzor nad upravljanjem financijskim sredstvima iz javnih izvora obavljaju nadležna tijela, jedinice lokalne i područne(regionalne) samouprave i druge javne institucije koje odobravaju ta sredstva.</a:t>
            </a:r>
          </a:p>
          <a:p>
            <a:pPr marL="0" indent="0">
              <a:buNone/>
            </a:pPr>
            <a:r>
              <a:rPr lang="hr-HR" sz="32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Upravni nadzor</a:t>
            </a:r>
          </a:p>
          <a:p>
            <a:pPr marL="0" indent="0">
              <a:buNone/>
            </a:pPr>
            <a:r>
              <a:rPr lang="hr-HR" sz="3200" dirty="0">
                <a:solidFill>
                  <a:schemeClr val="bg1"/>
                </a:solidFill>
                <a:latin typeface="Bahnschrift Light Condensed" panose="020B0502040204020203" pitchFamily="34" charset="0"/>
              </a:rPr>
              <a:t>Upravni nadzor nad provedbom Zakona o udrugama provodi tijelo državne uprave nadležno za poslove opće uprave.</a:t>
            </a: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a:xfrm>
            <a:off x="5014292" y="6529787"/>
            <a:ext cx="5954834" cy="276228"/>
          </a:xfrm>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172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a:t>
            </a:r>
          </a:p>
        </p:txBody>
      </p:sp>
      <p:sp>
        <p:nvSpPr>
          <p:cNvPr id="3" name="Rezervirano mjesto sadržaja 2"/>
          <p:cNvSpPr>
            <a:spLocks noGrp="1"/>
          </p:cNvSpPr>
          <p:nvPr>
            <p:ph sz="half" idx="1"/>
          </p:nvPr>
        </p:nvSpPr>
        <p:spPr>
          <a:xfrm>
            <a:off x="1125861" y="1828800"/>
            <a:ext cx="10153127" cy="2536304"/>
          </a:xfrm>
        </p:spPr>
        <p:txBody>
          <a:bodyPr>
            <a:normAutofit/>
          </a:bodyPr>
          <a:lstStyle/>
          <a:p>
            <a:r>
              <a:rPr lang="hr-HR" dirty="0">
                <a:solidFill>
                  <a:schemeClr val="bg1"/>
                </a:solidFill>
                <a:latin typeface="Bahnschrift Light Condensed" panose="020B0502040204020203" pitchFamily="34" charset="0"/>
              </a:rPr>
              <a:t>Udruge i strane udruge dužne su voditi poslovne knjige i sastavljati financijska izvješća prema propisima kojima se uređuje način financijskog poslovanja i vođenja računovodstva neprofitnih organizacija –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Zakon o financijskom poslovanju i računovodstvu neprofitnih organizacija</a:t>
            </a:r>
          </a:p>
          <a:p>
            <a:r>
              <a:rPr lang="hr-HR" dirty="0">
                <a:solidFill>
                  <a:schemeClr val="bg1"/>
                </a:solidFill>
                <a:latin typeface="Bahnschrift Light Condensed" panose="020B0502040204020203" pitchFamily="34" charset="0"/>
              </a:rPr>
              <a:t>Za svoje obveze udruga odgovara svojom cjelokupnom imovinom.</a:t>
            </a:r>
          </a:p>
          <a:p>
            <a:r>
              <a:rPr lang="hr-HR" dirty="0">
                <a:solidFill>
                  <a:schemeClr val="bg1"/>
                </a:solidFill>
                <a:latin typeface="Bahnschrift Light Condensed" panose="020B0502040204020203" pitchFamily="34" charset="0"/>
              </a:rPr>
              <a:t>Članovi udruge i članovi njezinih tijela ne odgovaraju za obveze udruge.</a:t>
            </a:r>
          </a:p>
          <a:p>
            <a:endParaRPr lang="hr-HR" dirty="0">
              <a:solidFill>
                <a:schemeClr val="bg1"/>
              </a:solidFill>
              <a:latin typeface="Bahnschrift Light Condensed" panose="020B0502040204020203" pitchFamily="34" charset="0"/>
            </a:endParaRPr>
          </a:p>
          <a:p>
            <a:endParaRPr lang="hr-HR" dirty="0">
              <a:solidFill>
                <a:schemeClr val="bg1"/>
              </a:solidFill>
              <a:latin typeface="Bahnschrift Light SemiCondensed" panose="020B0502040204020203" pitchFamily="34" charset="0"/>
            </a:endParaRPr>
          </a:p>
        </p:txBody>
      </p:sp>
      <p:sp>
        <p:nvSpPr>
          <p:cNvPr id="4" name="Rezervirano mjesto sadržaja 3"/>
          <p:cNvSpPr>
            <a:spLocks noGrp="1"/>
          </p:cNvSpPr>
          <p:nvPr>
            <p:ph sz="half" idx="2"/>
          </p:nvPr>
        </p:nvSpPr>
        <p:spPr>
          <a:xfrm>
            <a:off x="1110786" y="4593704"/>
            <a:ext cx="9997754" cy="1067544"/>
          </a:xfrm>
        </p:spPr>
        <p:txBody>
          <a:bodyPr>
            <a:normAutofit/>
          </a:bodyPr>
          <a:lstStyle/>
          <a:p>
            <a:r>
              <a:rPr lang="hr-HR" dirty="0">
                <a:solidFill>
                  <a:schemeClr val="bg1"/>
                </a:solidFill>
                <a:latin typeface="Bahnschrift Light Condensed" panose="020B0502040204020203" pitchFamily="34" charset="0"/>
              </a:rPr>
              <a:t>Udruga i osobe ovlaštene za zastupanje udruge za štetu učinjenu u udruzi ili udruge prema trećim osobama odgovaraju sukladno općim propisima o odgovornosti za štetu.</a:t>
            </a: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791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a:t>
            </a:r>
          </a:p>
        </p:txBody>
      </p:sp>
      <p:sp>
        <p:nvSpPr>
          <p:cNvPr id="3" name="Rezervirano mjesto sadržaja 2"/>
          <p:cNvSpPr>
            <a:spLocks noGrp="1"/>
          </p:cNvSpPr>
          <p:nvPr>
            <p:ph sz="half" idx="1"/>
          </p:nvPr>
        </p:nvSpPr>
        <p:spPr>
          <a:xfrm>
            <a:off x="1125861" y="1268760"/>
            <a:ext cx="10153127" cy="1944216"/>
          </a:xfrm>
        </p:spPr>
        <p:txBody>
          <a:bodyPr>
            <a:normAutofit fontScale="70000" lnSpcReduction="20000"/>
          </a:bodyPr>
          <a:lstStyle/>
          <a:p>
            <a:endParaRPr lang="hr-HR" dirty="0">
              <a:solidFill>
                <a:schemeClr val="bg1"/>
              </a:solidFill>
            </a:endParaRPr>
          </a:p>
          <a:p>
            <a:r>
              <a:rPr lang="hr-HR" sz="3200" dirty="0">
                <a:solidFill>
                  <a:schemeClr val="bg1"/>
                </a:solidFill>
                <a:latin typeface="Bahnschrift Light Condensed" panose="020B0502040204020203" pitchFamily="34" charset="0"/>
              </a:rPr>
              <a:t>Udruga može voditi financijsko poslovanje tako da vode jednostavno ili </a:t>
            </a:r>
            <a:r>
              <a:rPr lang="hr-HR" sz="3200" dirty="0" err="1">
                <a:solidFill>
                  <a:schemeClr val="bg1"/>
                </a:solidFill>
                <a:latin typeface="Bahnschrift Light Condensed" panose="020B0502040204020203" pitchFamily="34" charset="0"/>
              </a:rPr>
              <a:t>dvostavno</a:t>
            </a:r>
            <a:r>
              <a:rPr lang="hr-HR" sz="3200" dirty="0">
                <a:solidFill>
                  <a:schemeClr val="bg1"/>
                </a:solidFill>
                <a:latin typeface="Bahnschrift Light Condensed" panose="020B0502040204020203" pitchFamily="34" charset="0"/>
              </a:rPr>
              <a:t> knjigovodstvo.</a:t>
            </a:r>
          </a:p>
          <a:p>
            <a:r>
              <a:rPr lang="hr-HR" sz="3200" dirty="0">
                <a:solidFill>
                  <a:schemeClr val="bg1"/>
                </a:solidFill>
                <a:latin typeface="Bahnschrift Light Condensed" panose="020B0502040204020203" pitchFamily="34" charset="0"/>
              </a:rPr>
              <a:t>S obzirom na postojanje dva knjigovodstvena sustava: jednostavni i </a:t>
            </a:r>
            <a:r>
              <a:rPr lang="hr-HR" sz="3200" dirty="0" err="1">
                <a:solidFill>
                  <a:schemeClr val="bg1"/>
                </a:solidFill>
                <a:latin typeface="Bahnschrift Light Condensed" panose="020B0502040204020203" pitchFamily="34" charset="0"/>
              </a:rPr>
              <a:t>dvostavni</a:t>
            </a:r>
            <a:r>
              <a:rPr lang="hr-HR" sz="3200" dirty="0">
                <a:solidFill>
                  <a:schemeClr val="bg1"/>
                </a:solidFill>
                <a:latin typeface="Bahnschrift Light Condensed" panose="020B0502040204020203" pitchFamily="34" charset="0"/>
              </a:rPr>
              <a:t> (dvojni) udruga mora voditi onaj za koji se je odredila ili koji je obvezno morala primjenjivati za 2024.g.</a:t>
            </a:r>
          </a:p>
        </p:txBody>
      </p:sp>
      <p:sp>
        <p:nvSpPr>
          <p:cNvPr id="4" name="Rezervirano mjesto sadržaja 3"/>
          <p:cNvSpPr>
            <a:spLocks noGrp="1"/>
          </p:cNvSpPr>
          <p:nvPr>
            <p:ph sz="half" idx="2"/>
          </p:nvPr>
        </p:nvSpPr>
        <p:spPr>
          <a:xfrm>
            <a:off x="1094602" y="3212976"/>
            <a:ext cx="9997754" cy="2808312"/>
          </a:xfrm>
        </p:spPr>
        <p:txBody>
          <a:bodyPr>
            <a:noAutofit/>
          </a:bodyPr>
          <a:lstStyle/>
          <a:p>
            <a:r>
              <a:rPr lang="hr-HR" sz="2000" dirty="0">
                <a:solidFill>
                  <a:schemeClr val="bg1"/>
                </a:solidFill>
                <a:latin typeface="Bahnschrift Light Condensed" panose="020B0502040204020203" pitchFamily="34" charset="0"/>
              </a:rPr>
              <a:t>Financijske izvještaje u sustavu neprofitnog računovodstva mogu predati samo one organizacije koje su upisane u registar neprofitnih organizacija koje se vodi pri Ministarstvu financija.</a:t>
            </a:r>
          </a:p>
          <a:p>
            <a:r>
              <a:rPr lang="hr-HR" sz="2000" dirty="0">
                <a:solidFill>
                  <a:schemeClr val="bg1"/>
                </a:solidFill>
                <a:latin typeface="Bahnschrift Light Condensed" panose="020B0502040204020203" pitchFamily="34" charset="0"/>
              </a:rPr>
              <a:t>U taj se registar upisuju sve neprofitne organizacije bez obzira na to što su pri osnivanju upisane u svoje (matične) registre. </a:t>
            </a:r>
          </a:p>
          <a:p>
            <a:r>
              <a:rPr lang="hr-HR" sz="2000" dirty="0">
                <a:solidFill>
                  <a:schemeClr val="bg1"/>
                </a:solidFill>
                <a:latin typeface="Bahnschrift Light Condensed" panose="020B0502040204020203" pitchFamily="34" charset="0"/>
              </a:rPr>
              <a:t>Zahtjev za upis u registar koji se vodi pri Ministarstvu financija podnosi se putem obrasca RNO. </a:t>
            </a:r>
          </a:p>
          <a:p>
            <a:r>
              <a:rPr lang="hr-HR" sz="2000" dirty="0">
                <a:solidFill>
                  <a:schemeClr val="bg1"/>
                </a:solidFill>
                <a:latin typeface="Bahnschrift Light Condensed" panose="020B0502040204020203" pitchFamily="34" charset="0"/>
              </a:rPr>
              <a:t>Ministarstvo financija ne izdaje izvadak iz registra, nego je moguće ispisati stranicu iz registra koji je dostupan na mrežnoj stranici Ministarstva financija.</a:t>
            </a: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302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a:t>
            </a:r>
          </a:p>
        </p:txBody>
      </p:sp>
      <p:sp>
        <p:nvSpPr>
          <p:cNvPr id="3" name="Rezervirano mjesto sadržaja 2"/>
          <p:cNvSpPr>
            <a:spLocks noGrp="1"/>
          </p:cNvSpPr>
          <p:nvPr>
            <p:ph sz="half" idx="1"/>
          </p:nvPr>
        </p:nvSpPr>
        <p:spPr>
          <a:xfrm>
            <a:off x="693813" y="1628800"/>
            <a:ext cx="10585176" cy="3744416"/>
          </a:xfrm>
        </p:spPr>
        <p:txBody>
          <a:bodyPr>
            <a:normAutofit fontScale="92500" lnSpcReduction="20000"/>
          </a:bodyPr>
          <a:lstStyle/>
          <a:p>
            <a:r>
              <a:rPr lang="hr-HR" dirty="0">
                <a:solidFill>
                  <a:schemeClr val="bg1"/>
                </a:solidFill>
                <a:latin typeface="Bahnschrift Light Condensed" panose="020B0502040204020203" pitchFamily="34" charset="0"/>
              </a:rPr>
              <a:t>Udruge koje svoje poslovne knjige vode u sustavu neprofitnog računovodstva moraju za kalendarsku godinu sastaviti svoje financijske izvještaje, a rok za predaju za 2024.g. je 02.ožujka 2025.g.</a:t>
            </a:r>
          </a:p>
          <a:p>
            <a:r>
              <a:rPr lang="hr-HR" dirty="0">
                <a:solidFill>
                  <a:schemeClr val="bg1"/>
                </a:solidFill>
                <a:latin typeface="Bahnschrift Light Condensed" panose="020B0502040204020203" pitchFamily="34" charset="0"/>
              </a:rPr>
              <a:t>Računovodstvo udruge i financijsko izvještavanje utemeljeno je na odredbama :</a:t>
            </a:r>
          </a:p>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1. Zakona o financijskom poslovanju i računovodstvu neprofitnih organizacija</a:t>
            </a:r>
            <a:r>
              <a:rPr lang="hr-HR" dirty="0">
                <a:solidFill>
                  <a:schemeClr val="bg1"/>
                </a:solidFill>
                <a:latin typeface="Bahnschrift Light Condensed" panose="020B0502040204020203" pitchFamily="34" charset="0"/>
              </a:rPr>
              <a:t>  </a:t>
            </a:r>
          </a:p>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2. Pravilnika o neprofitnom računovodstvu i računskom planu</a:t>
            </a:r>
          </a:p>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3. Pravilnika o izvještavanju u neprofitnom računovodstvu i registru neprofitnih organizacija.</a:t>
            </a:r>
          </a:p>
          <a:p>
            <a:r>
              <a:rPr lang="hr-HR" dirty="0">
                <a:solidFill>
                  <a:schemeClr val="bg1"/>
                </a:solidFill>
                <a:latin typeface="Bahnschrift Light Condensed" panose="020B0502040204020203" pitchFamily="34" charset="0"/>
              </a:rPr>
              <a:t>Udruga nije obveznik obračunavanja poreza na dodanu vrijednost. Ona je porezni obveznik iz čl.90.st.1. Zakona o porezu na dodanu vrijednost.</a:t>
            </a:r>
          </a:p>
          <a:p>
            <a:r>
              <a:rPr lang="hr-HR" dirty="0">
                <a:solidFill>
                  <a:schemeClr val="bg1"/>
                </a:solidFill>
                <a:latin typeface="Bahnschrift Light Condensed" panose="020B0502040204020203" pitchFamily="34" charset="0"/>
              </a:rPr>
              <a:t>Ona nije obveznik poreza na dobitak prema Zakonu o porezu na dobit.</a:t>
            </a:r>
          </a:p>
        </p:txBody>
      </p:sp>
      <p:sp>
        <p:nvSpPr>
          <p:cNvPr id="4" name="Rezervirano mjesto sadržaja 3"/>
          <p:cNvSpPr>
            <a:spLocks noGrp="1"/>
          </p:cNvSpPr>
          <p:nvPr>
            <p:ph sz="half" idx="2"/>
          </p:nvPr>
        </p:nvSpPr>
        <p:spPr>
          <a:xfrm>
            <a:off x="693813" y="5373216"/>
            <a:ext cx="10398543" cy="936104"/>
          </a:xfrm>
        </p:spPr>
        <p:txBody>
          <a:bodyPr>
            <a:noAutofit/>
          </a:bodyPr>
          <a:lstStyle/>
          <a:p>
            <a:r>
              <a:rPr lang="hr-HR" sz="2000" dirty="0">
                <a:solidFill>
                  <a:schemeClr val="bg1"/>
                </a:solidFill>
                <a:latin typeface="Bahnschrift Light Condensed" panose="020B0502040204020203" pitchFamily="34" charset="0"/>
              </a:rPr>
              <a:t>Pravni temelj postupanja koja se odnose na računovodstvo udruge moraju tražiti u Zakonima na temelju kojih su osnovane, zakonima koji uređuju određeno poslovanje koje se računovodstveno iskazuje i svojim općim i internim aktima.</a:t>
            </a: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485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a:extLst>
            <a:ext uri="{FF2B5EF4-FFF2-40B4-BE49-F238E27FC236}">
              <a16:creationId xmlns:a16="http://schemas.microsoft.com/office/drawing/2014/main" id="{37A5BB2E-0EA8-1386-18BE-B7DB9C8674D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083EC5B-8E6A-48ED-0AAB-CC83FC9D16BF}"/>
              </a:ext>
            </a:extLst>
          </p:cNvPr>
          <p:cNvSpPr>
            <a:spLocks noGrp="1"/>
          </p:cNvSpPr>
          <p:nvPr>
            <p:ph type="title"/>
          </p:nvPr>
        </p:nvSpPr>
        <p:spPr>
          <a:xfrm>
            <a:off x="765820" y="381000"/>
            <a:ext cx="10357793" cy="1219200"/>
          </a:xfrm>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a:t>
            </a:r>
          </a:p>
        </p:txBody>
      </p:sp>
      <p:sp>
        <p:nvSpPr>
          <p:cNvPr id="3" name="Rezervirano mjesto sadržaja 2">
            <a:extLst>
              <a:ext uri="{FF2B5EF4-FFF2-40B4-BE49-F238E27FC236}">
                <a16:creationId xmlns:a16="http://schemas.microsoft.com/office/drawing/2014/main" id="{FE9A8D31-F837-F3E8-3599-E3BBF78222CD}"/>
              </a:ext>
            </a:extLst>
          </p:cNvPr>
          <p:cNvSpPr>
            <a:spLocks noGrp="1"/>
          </p:cNvSpPr>
          <p:nvPr>
            <p:ph sz="half" idx="1"/>
          </p:nvPr>
        </p:nvSpPr>
        <p:spPr>
          <a:xfrm>
            <a:off x="693813" y="1691680"/>
            <a:ext cx="10585176" cy="3230016"/>
          </a:xfrm>
        </p:spPr>
        <p:txBody>
          <a:bodyPr>
            <a:normAutofit/>
          </a:bodyPr>
          <a:lstStyle/>
          <a:p>
            <a:r>
              <a:rPr lang="hr-HR" sz="2000" dirty="0">
                <a:solidFill>
                  <a:schemeClr val="bg1"/>
                </a:solidFill>
                <a:latin typeface="Bahnschrift Light Condensed" panose="020B0502040204020203" pitchFamily="34" charset="0"/>
              </a:rPr>
              <a:t>Udruga vodi knjigovodstvo po načelu dvojnog knjigovodstva, a prema rasporedu računa iz računskog plana propisanog za neprofitne organizacije.</a:t>
            </a:r>
          </a:p>
          <a:p>
            <a:r>
              <a:rPr lang="hr-HR" sz="2000" dirty="0">
                <a:solidFill>
                  <a:schemeClr val="bg1"/>
                </a:solidFill>
                <a:latin typeface="Bahnschrift Light Condensed" panose="020B0502040204020203" pitchFamily="34" charset="0"/>
              </a:rPr>
              <a:t>Iznimno, zakonski zastupnik neprofitne organizacije odnosno udruge može donijeti odluku o vođenju jednostavnog knjigovodstva i primjeni novčanog računovodstvenog načela ako je:</a:t>
            </a:r>
          </a:p>
          <a:p>
            <a:pPr marL="0" indent="0">
              <a:buNone/>
            </a:pPr>
            <a:r>
              <a:rPr lang="hr-HR" sz="2000" dirty="0">
                <a:solidFill>
                  <a:schemeClr val="bg1"/>
                </a:solidFill>
                <a:latin typeface="Bahnschrift Light Condensed" panose="020B0502040204020203" pitchFamily="34" charset="0"/>
              </a:rPr>
              <a:t> - Vrijednost imovine udruge u svakoj od prethodne tri godine uzastopno manja od 30.526,25 eura (2022.,2023. i 2024.g.) godišnje.</a:t>
            </a:r>
          </a:p>
          <a:p>
            <a:pPr marL="0" indent="0">
              <a:buNone/>
            </a:pPr>
            <a:r>
              <a:rPr lang="hr-HR" sz="2000" dirty="0">
                <a:solidFill>
                  <a:schemeClr val="bg1"/>
                </a:solidFill>
                <a:latin typeface="Bahnschrift Light Condensed" panose="020B0502040204020203" pitchFamily="34" charset="0"/>
              </a:rPr>
              <a:t> - Godišnji prihod udruge u svakoj od prethodne tri godine uzastopno manji od 30.526,25 eura (2022.,2023., i 2024.g.) godišnje.</a:t>
            </a:r>
          </a:p>
        </p:txBody>
      </p:sp>
      <p:sp>
        <p:nvSpPr>
          <p:cNvPr id="4" name="Rezervirano mjesto sadržaja 3">
            <a:extLst>
              <a:ext uri="{FF2B5EF4-FFF2-40B4-BE49-F238E27FC236}">
                <a16:creationId xmlns:a16="http://schemas.microsoft.com/office/drawing/2014/main" id="{9E29D6DD-D4B2-A6E6-0F56-B74F12BBD749}"/>
              </a:ext>
            </a:extLst>
          </p:cNvPr>
          <p:cNvSpPr>
            <a:spLocks noGrp="1"/>
          </p:cNvSpPr>
          <p:nvPr>
            <p:ph sz="half" idx="2"/>
          </p:nvPr>
        </p:nvSpPr>
        <p:spPr>
          <a:xfrm>
            <a:off x="693813" y="4797152"/>
            <a:ext cx="10398543" cy="1512168"/>
          </a:xfrm>
        </p:spPr>
        <p:txBody>
          <a:bodyPr>
            <a:noAutofit/>
          </a:bodyPr>
          <a:lstStyle/>
          <a:p>
            <a:r>
              <a:rPr lang="hr-HR" sz="2000" dirty="0">
                <a:solidFill>
                  <a:schemeClr val="bg1"/>
                </a:solidFill>
              </a:rPr>
              <a:t> </a:t>
            </a:r>
            <a:r>
              <a:rPr lang="hr-HR" sz="2000" dirty="0">
                <a:solidFill>
                  <a:schemeClr val="bg1"/>
                </a:solidFill>
                <a:latin typeface="Bahnschrift Light Condensed" panose="020B0502040204020203" pitchFamily="34" charset="0"/>
              </a:rPr>
              <a:t>Neprofitna organizacija prve tri godine od osnivanja obvezna je voditi dvojno knjigovodstvo.</a:t>
            </a:r>
          </a:p>
          <a:p>
            <a:r>
              <a:rPr lang="hr-HR" sz="2000" dirty="0">
                <a:solidFill>
                  <a:schemeClr val="bg1"/>
                </a:solidFill>
                <a:latin typeface="Bahnschrift Light Condensed" panose="020B0502040204020203" pitchFamily="34" charset="0"/>
              </a:rPr>
              <a:t>Obvezno je potrebno prijaviti upisom u REGISTAR NEPROFITNIH ORGANIZACIJA promjenu načina vođenja poslovnih knjiga, odnosno promjenu primjene knjigovodstvenog sustava u narednoj godini, a ovaj Registar vodi Ministarstvo financija kojem je potrebno predati obrazac RNO-P koji se dostavlja poštom ili osobno na adresu: Ministarstvo financija, Sektor za neprofitno računovodstvo i izvještavanje – Katančićeva 5, 10 000 Zagreb.</a:t>
            </a:r>
          </a:p>
          <a:p>
            <a:endParaRPr lang="hr-HR" sz="2000" dirty="0">
              <a:solidFill>
                <a:schemeClr val="bg1"/>
              </a:solidFill>
              <a:latin typeface="Bahnschrift Light Condensed" panose="020B0502040204020203" pitchFamily="34" charset="0"/>
            </a:endParaRPr>
          </a:p>
        </p:txBody>
      </p:sp>
      <p:sp>
        <p:nvSpPr>
          <p:cNvPr id="5" name="Rezervirano mjesto podnožja 4">
            <a:extLst>
              <a:ext uri="{FF2B5EF4-FFF2-40B4-BE49-F238E27FC236}">
                <a16:creationId xmlns:a16="http://schemas.microsoft.com/office/drawing/2014/main" id="{91EE0D7F-7B02-D095-176D-7DB19542FFF2}"/>
              </a:ext>
            </a:extLst>
          </p:cNvPr>
          <p:cNvSpPr>
            <a:spLocks noGrp="1"/>
          </p:cNvSpPr>
          <p:nvPr>
            <p:ph type="ftr" sz="quarter" idx="11"/>
          </p:nvPr>
        </p:nvSpPr>
        <p:spPr/>
        <p:txBody>
          <a:bodyPr/>
          <a:lstStyle/>
          <a:p>
            <a:r>
              <a:rPr lang="en-US" dirty="0">
                <a:solidFill>
                  <a:schemeClr val="bg1"/>
                </a:solidFill>
              </a:rPr>
              <a:t>www.trokut.eu - ured22</a:t>
            </a:r>
            <a:endParaRPr lang="hr-HR" noProof="0" dirty="0"/>
          </a:p>
        </p:txBody>
      </p:sp>
      <p:pic>
        <p:nvPicPr>
          <p:cNvPr id="6" name="Picture 2" descr="image">
            <a:extLst>
              <a:ext uri="{FF2B5EF4-FFF2-40B4-BE49-F238E27FC236}">
                <a16:creationId xmlns:a16="http://schemas.microsoft.com/office/drawing/2014/main" id="{E3387676-C7DD-F97D-3586-76020C5CC50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252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13" name="Naslov 12"/>
          <p:cNvSpPr>
            <a:spLocks noGrp="1"/>
          </p:cNvSpPr>
          <p:nvPr>
            <p:ph type="title"/>
          </p:nvPr>
        </p:nvSpPr>
        <p:spPr/>
        <p:txBody>
          <a:bodyPr rtlCol="0"/>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Sadržaj predavanja</a:t>
            </a:r>
          </a:p>
        </p:txBody>
      </p:sp>
      <p:sp>
        <p:nvSpPr>
          <p:cNvPr id="14" name="Rezervirano mjesto za sadržaj 13"/>
          <p:cNvSpPr>
            <a:spLocks noGrp="1"/>
          </p:cNvSpPr>
          <p:nvPr>
            <p:ph idx="1"/>
          </p:nvPr>
        </p:nvSpPr>
        <p:spPr>
          <a:xfrm>
            <a:off x="621804" y="2636912"/>
            <a:ext cx="5112568" cy="3611488"/>
          </a:xfrm>
        </p:spPr>
        <p:txBody>
          <a:bodyPr rtlCol="0"/>
          <a:lstStyle/>
          <a:p>
            <a:pPr rtl="0"/>
            <a:r>
              <a:rPr lang="hr-HR" dirty="0">
                <a:solidFill>
                  <a:schemeClr val="bg1"/>
                </a:solidFill>
                <a:latin typeface="Bahnschrift Light Condensed" panose="020B0502040204020203" pitchFamily="34" charset="0"/>
              </a:rPr>
              <a:t>Reguliranje udruge</a:t>
            </a:r>
          </a:p>
          <a:p>
            <a:pPr rtl="0"/>
            <a:r>
              <a:rPr lang="hr-HR" dirty="0">
                <a:solidFill>
                  <a:schemeClr val="bg1"/>
                </a:solidFill>
                <a:latin typeface="Bahnschrift Light Condensed" panose="020B0502040204020203" pitchFamily="34" charset="0"/>
              </a:rPr>
              <a:t>Zakonske obveze za predaju godišnjeg financijskog izvješća za 2024.g. </a:t>
            </a:r>
          </a:p>
          <a:p>
            <a:r>
              <a:rPr lang="hr-HR" dirty="0">
                <a:solidFill>
                  <a:schemeClr val="bg1"/>
                </a:solidFill>
                <a:latin typeface="Bahnschrift Light Condensed" panose="020B0502040204020203" pitchFamily="34" charset="0"/>
              </a:rPr>
              <a:t>Novosti u 2025.g.</a:t>
            </a:r>
          </a:p>
        </p:txBody>
      </p:sp>
      <p:sp>
        <p:nvSpPr>
          <p:cNvPr id="3" name="Rezervirano mjesto podnožja 2">
            <a:extLst>
              <a:ext uri="{FF2B5EF4-FFF2-40B4-BE49-F238E27FC236}">
                <a16:creationId xmlns:a16="http://schemas.microsoft.com/office/drawing/2014/main" id="{55F8B0B5-2172-8D92-0C28-8D696F7E054A}"/>
              </a:ext>
            </a:extLst>
          </p:cNvPr>
          <p:cNvSpPr>
            <a:spLocks noGrp="1"/>
          </p:cNvSpPr>
          <p:nvPr>
            <p:ph type="ftr" sz="quarter" idx="11"/>
          </p:nvPr>
        </p:nvSpPr>
        <p:spPr/>
        <p:txBody>
          <a:bodyPr/>
          <a:lstStyle/>
          <a:p>
            <a:pPr rtl="0"/>
            <a:r>
              <a:rPr lang="en-US" noProof="0" dirty="0">
                <a:solidFill>
                  <a:schemeClr val="bg1"/>
                </a:solidFill>
                <a:effectLst>
                  <a:outerShdw blurRad="38100" dist="38100" dir="2700000" algn="tl">
                    <a:srgbClr val="000000">
                      <a:alpha val="43137"/>
                    </a:srgbClr>
                  </a:outerShdw>
                </a:effectLst>
              </a:rPr>
              <a:t>www.trokut.eu - ured22</a:t>
            </a:r>
            <a:endParaRPr lang="hr-HR" noProof="0" dirty="0">
              <a:solidFill>
                <a:schemeClr val="bg1"/>
              </a:solidFill>
              <a:effectLst>
                <a:outerShdw blurRad="38100" dist="38100" dir="2700000" algn="tl">
                  <a:srgbClr val="000000">
                    <a:alpha val="43137"/>
                  </a:srgbClr>
                </a:outerShdw>
              </a:effectLst>
            </a:endParaRPr>
          </a:p>
        </p:txBody>
      </p:sp>
      <p:pic>
        <p:nvPicPr>
          <p:cNvPr id="4" name="Picture 2" descr="image">
            <a:extLst>
              <a:ext uri="{FF2B5EF4-FFF2-40B4-BE49-F238E27FC236}">
                <a16:creationId xmlns:a16="http://schemas.microsoft.com/office/drawing/2014/main" id="{8D4E8975-E932-C212-653A-814AB90793F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2" name="Slika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6460" y="332656"/>
            <a:ext cx="4572346" cy="6120680"/>
          </a:xfrm>
          <a:prstGeom prst="rect">
            <a:avLst/>
          </a:prstGeom>
        </p:spPr>
      </p:pic>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a:extLst>
            <a:ext uri="{FF2B5EF4-FFF2-40B4-BE49-F238E27FC236}">
              <a16:creationId xmlns:a16="http://schemas.microsoft.com/office/drawing/2014/main" id="{A8CFE43F-B5E1-359B-EB3C-D7DC84318AA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26617E4-0913-D992-9BFB-02B6DDE070F8}"/>
              </a:ext>
            </a:extLst>
          </p:cNvPr>
          <p:cNvSpPr>
            <a:spLocks noGrp="1"/>
          </p:cNvSpPr>
          <p:nvPr>
            <p:ph type="title"/>
          </p:nvPr>
        </p:nvSpPr>
        <p:spPr>
          <a:xfrm>
            <a:off x="261764" y="476672"/>
            <a:ext cx="10861848" cy="516466"/>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a:t>
            </a:r>
            <a:r>
              <a:rPr lang="hr-HR" sz="3100"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udruga </a:t>
            </a:r>
            <a:br>
              <a:rPr lang="hr-HR" sz="3100"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br>
            <a:r>
              <a:rPr lang="hr-HR" sz="31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a:t>
            </a:r>
          </a:p>
        </p:txBody>
      </p:sp>
      <p:sp>
        <p:nvSpPr>
          <p:cNvPr id="3" name="Rezervirano mjesto sadržaja 2">
            <a:extLst>
              <a:ext uri="{FF2B5EF4-FFF2-40B4-BE49-F238E27FC236}">
                <a16:creationId xmlns:a16="http://schemas.microsoft.com/office/drawing/2014/main" id="{96F7EA9E-3F9C-133A-15B8-B9CA39C83CCD}"/>
              </a:ext>
            </a:extLst>
          </p:cNvPr>
          <p:cNvSpPr>
            <a:spLocks noGrp="1"/>
          </p:cNvSpPr>
          <p:nvPr>
            <p:ph sz="half" idx="1"/>
          </p:nvPr>
        </p:nvSpPr>
        <p:spPr>
          <a:xfrm>
            <a:off x="417140" y="1124744"/>
            <a:ext cx="11509919" cy="5400600"/>
          </a:xfrm>
        </p:spPr>
        <p:txBody>
          <a:bodyPr>
            <a:normAutofit/>
          </a:bodyPr>
          <a:lstStyle/>
          <a:p>
            <a:r>
              <a:rPr lang="hr-HR" sz="2000" dirty="0">
                <a:solidFill>
                  <a:schemeClr val="bg1"/>
                </a:solidFill>
                <a:latin typeface="Bahnschrift Light Condensed" panose="020B0502040204020203" pitchFamily="34" charset="0"/>
              </a:rPr>
              <a:t>Poslovne knjige dvojnog knjigovodstva su:</a:t>
            </a:r>
          </a:p>
          <a:p>
            <a:pPr marL="0" indent="0">
              <a:lnSpc>
                <a:spcPct val="110000"/>
              </a:lnSpc>
              <a:buNone/>
            </a:pP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1. Dnevnik </a:t>
            </a:r>
            <a:r>
              <a:rPr lang="hr-HR" sz="2000" dirty="0">
                <a:solidFill>
                  <a:schemeClr val="bg1"/>
                </a:solidFill>
                <a:latin typeface="Bahnschrift Light Condensed" panose="020B0502040204020203" pitchFamily="34" charset="0"/>
              </a:rPr>
              <a:t>– poslovna knjiga u koju se unose sve knjigovodstvene promjene slijedom vremenskog nastanka.</a:t>
            </a:r>
          </a:p>
          <a:p>
            <a:pPr marL="0" indent="0">
              <a:lnSpc>
                <a:spcPct val="110000"/>
              </a:lnSpc>
              <a:buNone/>
            </a:pP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2. Glavna knjiga </a:t>
            </a:r>
            <a:r>
              <a:rPr lang="hr-HR" sz="2000" dirty="0">
                <a:solidFill>
                  <a:schemeClr val="bg1"/>
                </a:solidFill>
                <a:latin typeface="Bahnschrift Light Condensed" panose="020B0502040204020203" pitchFamily="34" charset="0"/>
              </a:rPr>
              <a:t>– je sustavna knjigovodstvena evidencija poslovnih događaja nastalih na imovini, obvezama, vlastitim izvorima te prihodima i rashodima.</a:t>
            </a:r>
          </a:p>
          <a:p>
            <a:pPr>
              <a:lnSpc>
                <a:spcPct val="110000"/>
              </a:lnSpc>
            </a:pPr>
            <a:r>
              <a:rPr lang="hr-HR" sz="2000" dirty="0">
                <a:solidFill>
                  <a:schemeClr val="bg1"/>
                </a:solidFill>
                <a:latin typeface="Bahnschrift Light Condensed" panose="020B0502040204020203" pitchFamily="34" charset="0"/>
              </a:rPr>
              <a:t>Unos podataka u glavnu knjigu provodi se po unaprijed pripremljenom računskom planu.</a:t>
            </a:r>
          </a:p>
          <a:p>
            <a:pPr marL="0" indent="0">
              <a:lnSpc>
                <a:spcPct val="110000"/>
              </a:lnSpc>
              <a:buNone/>
            </a:pP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3. Pomoćne knjige </a:t>
            </a:r>
            <a:r>
              <a:rPr lang="hr-HR" sz="2000" dirty="0">
                <a:solidFill>
                  <a:schemeClr val="bg1"/>
                </a:solidFill>
                <a:latin typeface="Bahnschrift Light Condensed" panose="020B0502040204020203" pitchFamily="34" charset="0"/>
              </a:rPr>
              <a:t>– jesu analitičke knjigovodstvene evidencije poslovnih događaja koji su u glavnoj knjizi iskazani sintetički i druge pomoćne evidencije o stanju i promjenama imovine i obveza za potrebe nadzora i praćenja poslovanja.</a:t>
            </a:r>
          </a:p>
          <a:p>
            <a:pPr marL="0" indent="0">
              <a:buNone/>
            </a:pPr>
            <a:r>
              <a:rPr lang="hr-HR" sz="2000" dirty="0">
                <a:solidFill>
                  <a:schemeClr val="bg1"/>
                </a:solidFill>
                <a:latin typeface="Bahnschrift Light Condensed" panose="020B0502040204020203" pitchFamily="34" charset="0"/>
              </a:rPr>
              <a:t>Neprofitna organizacija koja je obveznik vođenja dvojnog knjigovodstva obvezno vodi sljedeće pomoćne knjige:</a:t>
            </a:r>
          </a:p>
          <a:p>
            <a:pPr marL="0" indent="0">
              <a:buNone/>
            </a:pPr>
            <a:r>
              <a:rPr lang="hr-HR" sz="2000" dirty="0">
                <a:solidFill>
                  <a:schemeClr val="bg1"/>
                </a:solidFill>
                <a:latin typeface="Bahnschrift Light Condensed" panose="020B0502040204020203" pitchFamily="34" charset="0"/>
              </a:rPr>
              <a:t>1. knjigu dugotrajne imovine  - po vrsti, količini i vrijednosti(nabavna i otpisana)</a:t>
            </a:r>
          </a:p>
          <a:p>
            <a:pPr marL="0" indent="0">
              <a:buNone/>
            </a:pPr>
            <a:r>
              <a:rPr lang="hr-HR" sz="2000" dirty="0">
                <a:solidFill>
                  <a:schemeClr val="bg1"/>
                </a:solidFill>
                <a:latin typeface="Bahnschrift Light Condensed" panose="020B0502040204020203" pitchFamily="34" charset="0"/>
              </a:rPr>
              <a:t>2. knjigu kratkotrajne nefinancijske imovine (zalihe materijala, proizvoda i robe) – po vrsti, količini i vrijednosti</a:t>
            </a:r>
          </a:p>
          <a:p>
            <a:pPr marL="0" indent="0">
              <a:buNone/>
            </a:pPr>
            <a:r>
              <a:rPr lang="hr-HR" sz="2000" dirty="0">
                <a:solidFill>
                  <a:schemeClr val="bg1"/>
                </a:solidFill>
                <a:latin typeface="Bahnschrift Light Condensed" panose="020B0502040204020203" pitchFamily="34" charset="0"/>
              </a:rPr>
              <a:t>3. Knjigu financijske imovine i obveza i to potraživanja i obveza</a:t>
            </a:r>
          </a:p>
        </p:txBody>
      </p:sp>
      <p:sp>
        <p:nvSpPr>
          <p:cNvPr id="5" name="Rezervirano mjesto podnožja 4">
            <a:extLst>
              <a:ext uri="{FF2B5EF4-FFF2-40B4-BE49-F238E27FC236}">
                <a16:creationId xmlns:a16="http://schemas.microsoft.com/office/drawing/2014/main" id="{7BFFC1B6-8117-2C77-7F6C-F39DE77CCACF}"/>
              </a:ext>
            </a:extLst>
          </p:cNvPr>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7D9B76BA-F721-F944-AFC9-6EC91132FF9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550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a:extLst>
            <a:ext uri="{FF2B5EF4-FFF2-40B4-BE49-F238E27FC236}">
              <a16:creationId xmlns:a16="http://schemas.microsoft.com/office/drawing/2014/main" id="{456DC4A8-2E60-863D-1298-1D13769261B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65D2006-2C65-86E2-A3B4-922AC0C87057}"/>
              </a:ext>
            </a:extLst>
          </p:cNvPr>
          <p:cNvSpPr>
            <a:spLocks noGrp="1"/>
          </p:cNvSpPr>
          <p:nvPr>
            <p:ph type="title"/>
          </p:nvPr>
        </p:nvSpPr>
        <p:spPr>
          <a:xfrm>
            <a:off x="261766" y="176230"/>
            <a:ext cx="10861848" cy="948514"/>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a:t>
            </a:r>
            <a:r>
              <a:rPr lang="hr-HR" sz="3100"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udruga</a:t>
            </a:r>
            <a:br>
              <a:rPr lang="hr-HR" sz="3100"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br>
            <a:r>
              <a:rPr lang="hr-HR" sz="31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a:t>
            </a:r>
          </a:p>
        </p:txBody>
      </p:sp>
      <p:sp>
        <p:nvSpPr>
          <p:cNvPr id="3" name="Rezervirano mjesto sadržaja 2">
            <a:extLst>
              <a:ext uri="{FF2B5EF4-FFF2-40B4-BE49-F238E27FC236}">
                <a16:creationId xmlns:a16="http://schemas.microsoft.com/office/drawing/2014/main" id="{2315D083-D1AE-2B74-D6FD-B8005126B76D}"/>
              </a:ext>
            </a:extLst>
          </p:cNvPr>
          <p:cNvSpPr>
            <a:spLocks noGrp="1"/>
          </p:cNvSpPr>
          <p:nvPr>
            <p:ph sz="half" idx="1"/>
          </p:nvPr>
        </p:nvSpPr>
        <p:spPr>
          <a:xfrm>
            <a:off x="417140" y="1556792"/>
            <a:ext cx="11509919" cy="4968552"/>
          </a:xfrm>
        </p:spPr>
        <p:txBody>
          <a:bodyPr>
            <a:normAutofit/>
          </a:bodyPr>
          <a:lstStyle/>
          <a:p>
            <a:pPr marL="0" indent="0">
              <a:buNone/>
            </a:pPr>
            <a:r>
              <a:rPr lang="hr-HR" sz="2000" b="1" dirty="0">
                <a:solidFill>
                  <a:schemeClr val="bg1"/>
                </a:solidFill>
                <a:latin typeface="Bahnschrift Light Condensed" panose="020B0502040204020203" pitchFamily="34" charset="0"/>
              </a:rPr>
              <a:t>4. knjigu (dnevnik) blagajni </a:t>
            </a:r>
            <a:r>
              <a:rPr lang="hr-HR" sz="2000" dirty="0">
                <a:solidFill>
                  <a:schemeClr val="bg1"/>
                </a:solidFill>
                <a:latin typeface="Bahnschrift Light Condensed" panose="020B0502040204020203" pitchFamily="34" charset="0"/>
              </a:rPr>
              <a:t>(</a:t>
            </a:r>
            <a:r>
              <a:rPr lang="hr-HR" sz="2000" dirty="0" err="1">
                <a:solidFill>
                  <a:schemeClr val="bg1"/>
                </a:solidFill>
                <a:latin typeface="Bahnschrift Light Condensed" panose="020B0502040204020203" pitchFamily="34" charset="0"/>
              </a:rPr>
              <a:t>eurska</a:t>
            </a:r>
            <a:r>
              <a:rPr lang="hr-HR" sz="2000" dirty="0">
                <a:solidFill>
                  <a:schemeClr val="bg1"/>
                </a:solidFill>
                <a:latin typeface="Bahnschrift Light Condensed" panose="020B0502040204020203" pitchFamily="34" charset="0"/>
              </a:rPr>
              <a:t>, devizna i druge)</a:t>
            </a:r>
          </a:p>
          <a:p>
            <a:pPr marL="0" indent="0">
              <a:buNone/>
            </a:pPr>
            <a:r>
              <a:rPr lang="hr-HR" sz="2000" b="1" dirty="0">
                <a:solidFill>
                  <a:schemeClr val="bg1"/>
                </a:solidFill>
                <a:latin typeface="Bahnschrift Light Condensed" panose="020B0502040204020203" pitchFamily="34" charset="0"/>
              </a:rPr>
              <a:t>5. Evidenciju putnih naloga</a:t>
            </a:r>
            <a:r>
              <a:rPr lang="hr-HR" sz="2000" dirty="0">
                <a:solidFill>
                  <a:schemeClr val="bg1"/>
                </a:solidFill>
                <a:latin typeface="Bahnschrift Light Condensed" panose="020B0502040204020203" pitchFamily="34" charset="0"/>
              </a:rPr>
              <a:t> i </a:t>
            </a:r>
            <a:r>
              <a:rPr lang="hr-HR" sz="2000" b="1" dirty="0">
                <a:solidFill>
                  <a:schemeClr val="bg1"/>
                </a:solidFill>
                <a:latin typeface="Bahnschrift Light Condensed" panose="020B0502040204020203" pitchFamily="34" charset="0"/>
              </a:rPr>
              <a:t>korištenja službenih vozila</a:t>
            </a:r>
          </a:p>
          <a:p>
            <a:pPr marL="0" indent="0">
              <a:buNone/>
            </a:pPr>
            <a:r>
              <a:rPr lang="hr-HR" sz="2000" dirty="0">
                <a:solidFill>
                  <a:schemeClr val="bg1"/>
                </a:solidFill>
                <a:latin typeface="Bahnschrift Light Condensed" panose="020B0502040204020203" pitchFamily="34" charset="0"/>
              </a:rPr>
              <a:t>Te </a:t>
            </a:r>
          </a:p>
          <a:p>
            <a:pPr marL="457200" indent="-457200">
              <a:buAutoNum type="arabicPeriod"/>
            </a:pPr>
            <a:r>
              <a:rPr lang="hr-HR" sz="2000" dirty="0">
                <a:solidFill>
                  <a:schemeClr val="bg1"/>
                </a:solidFill>
                <a:latin typeface="Bahnschrift Light Condensed" panose="020B0502040204020203" pitchFamily="34" charset="0"/>
              </a:rPr>
              <a:t>Evidenciju primljenih i danih jamstava i garancija</a:t>
            </a:r>
          </a:p>
          <a:p>
            <a:pPr marL="457200" indent="-457200">
              <a:buAutoNum type="arabicPeriod"/>
            </a:pPr>
            <a:r>
              <a:rPr lang="hr-HR" sz="2000" dirty="0">
                <a:solidFill>
                  <a:schemeClr val="bg1"/>
                </a:solidFill>
                <a:latin typeface="Bahnschrift Light Condensed" panose="020B0502040204020203" pitchFamily="34" charset="0"/>
              </a:rPr>
              <a:t>Knjigu ulaznih računa</a:t>
            </a:r>
          </a:p>
          <a:p>
            <a:pPr marL="457200" indent="-457200">
              <a:buAutoNum type="arabicPeriod"/>
            </a:pPr>
            <a:r>
              <a:rPr lang="hr-HR" sz="2000" dirty="0">
                <a:solidFill>
                  <a:schemeClr val="bg1"/>
                </a:solidFill>
                <a:latin typeface="Bahnschrift Light Condensed" panose="020B0502040204020203" pitchFamily="34" charset="0"/>
              </a:rPr>
              <a:t>Knjigu izlaznih računa te</a:t>
            </a:r>
          </a:p>
          <a:p>
            <a:pPr marL="457200" indent="-457200">
              <a:buAutoNum type="arabicPeriod"/>
            </a:pPr>
            <a:r>
              <a:rPr lang="hr-HR" sz="2000" dirty="0">
                <a:solidFill>
                  <a:schemeClr val="bg1"/>
                </a:solidFill>
                <a:latin typeface="Bahnschrift Light Condensed" panose="020B0502040204020203" pitchFamily="34" charset="0"/>
              </a:rPr>
              <a:t>Ostale pomoćne evidencije prema posebnim propisima i potrebama</a:t>
            </a:r>
          </a:p>
          <a:p>
            <a:pPr marL="0" indent="0">
              <a:buNone/>
            </a:pPr>
            <a:endParaRPr lang="hr-HR" sz="2000" dirty="0">
              <a:solidFill>
                <a:schemeClr val="bg1"/>
              </a:solidFill>
            </a:endParaRPr>
          </a:p>
        </p:txBody>
      </p:sp>
      <p:sp>
        <p:nvSpPr>
          <p:cNvPr id="5" name="Rezervirano mjesto podnožja 4">
            <a:extLst>
              <a:ext uri="{FF2B5EF4-FFF2-40B4-BE49-F238E27FC236}">
                <a16:creationId xmlns:a16="http://schemas.microsoft.com/office/drawing/2014/main" id="{F8DBD6D3-5973-A042-28F3-96D8CB7D8C04}"/>
              </a:ext>
            </a:extLst>
          </p:cNvPr>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81D60374-A3A4-59C7-046C-B7016FAD60D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532" y="2132856"/>
            <a:ext cx="4097510" cy="2880320"/>
          </a:xfrm>
          <a:prstGeom prst="rect">
            <a:avLst/>
          </a:prstGeom>
        </p:spPr>
      </p:pic>
    </p:spTree>
    <p:extLst>
      <p:ext uri="{BB962C8B-B14F-4D97-AF65-F5344CB8AC3E}">
        <p14:creationId xmlns:p14="http://schemas.microsoft.com/office/powerpoint/2010/main" val="190528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a:extLst>
            <a:ext uri="{FF2B5EF4-FFF2-40B4-BE49-F238E27FC236}">
              <a16:creationId xmlns:a16="http://schemas.microsoft.com/office/drawing/2014/main" id="{02B9D32B-37F3-9CEE-FA95-278E43AD470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8FF874F-476E-73DE-ECB0-F4B20831B096}"/>
              </a:ext>
            </a:extLst>
          </p:cNvPr>
          <p:cNvSpPr>
            <a:spLocks noGrp="1"/>
          </p:cNvSpPr>
          <p:nvPr>
            <p:ph type="title"/>
          </p:nvPr>
        </p:nvSpPr>
        <p:spPr>
          <a:xfrm>
            <a:off x="261766" y="176230"/>
            <a:ext cx="10861848" cy="948514"/>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a:t>
            </a:r>
            <a:r>
              <a:rPr lang="hr-HR" sz="3100"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udruga</a:t>
            </a:r>
            <a:br>
              <a:rPr lang="hr-HR" sz="3100"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br>
            <a:r>
              <a:rPr lang="hr-HR" sz="31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a:t>
            </a:r>
          </a:p>
        </p:txBody>
      </p:sp>
      <p:sp>
        <p:nvSpPr>
          <p:cNvPr id="3" name="Rezervirano mjesto sadržaja 2">
            <a:extLst>
              <a:ext uri="{FF2B5EF4-FFF2-40B4-BE49-F238E27FC236}">
                <a16:creationId xmlns:a16="http://schemas.microsoft.com/office/drawing/2014/main" id="{FCC1D643-D842-B160-8538-F96E58979778}"/>
              </a:ext>
            </a:extLst>
          </p:cNvPr>
          <p:cNvSpPr>
            <a:spLocks noGrp="1"/>
          </p:cNvSpPr>
          <p:nvPr>
            <p:ph sz="half" idx="1"/>
          </p:nvPr>
        </p:nvSpPr>
        <p:spPr>
          <a:xfrm>
            <a:off x="417140" y="1484784"/>
            <a:ext cx="11509919" cy="5040560"/>
          </a:xfrm>
        </p:spPr>
        <p:txBody>
          <a:bodyPr>
            <a:normAutofit/>
          </a:bodyPr>
          <a:lstStyle/>
          <a:p>
            <a:r>
              <a:rPr lang="hr-HR" sz="2000" dirty="0">
                <a:solidFill>
                  <a:schemeClr val="bg1"/>
                </a:solidFill>
                <a:latin typeface="Bahnschrift Light Condensed" panose="020B0502040204020203" pitchFamily="34" charset="0"/>
              </a:rPr>
              <a:t>Poslovne knjige jednostavnog knjigovodstva su:</a:t>
            </a:r>
          </a:p>
          <a:p>
            <a:pPr marL="457200" indent="-457200">
              <a:lnSpc>
                <a:spcPct val="110000"/>
              </a:lnSpc>
              <a:buAutoNum type="arabicPeriod"/>
            </a:pP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Knjiga blagajne</a:t>
            </a:r>
          </a:p>
          <a:p>
            <a:pPr marL="457200" indent="-457200">
              <a:lnSpc>
                <a:spcPct val="110000"/>
              </a:lnSpc>
              <a:buAutoNum type="arabicPeriod"/>
            </a:pP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Knjiga primitaka i izdataka</a:t>
            </a:r>
          </a:p>
          <a:p>
            <a:pPr marL="457200" indent="-457200">
              <a:lnSpc>
                <a:spcPct val="110000"/>
              </a:lnSpc>
              <a:buAutoNum type="arabicPeriod"/>
            </a:pP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Knjiga ulaznih računa</a:t>
            </a:r>
          </a:p>
          <a:p>
            <a:pPr marL="457200" indent="-457200">
              <a:lnSpc>
                <a:spcPct val="110000"/>
              </a:lnSpc>
              <a:buAutoNum type="arabicPeriod"/>
            </a:pP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Knjiga izlaznih računa i </a:t>
            </a:r>
          </a:p>
          <a:p>
            <a:pPr marL="457200" indent="-457200">
              <a:lnSpc>
                <a:spcPct val="110000"/>
              </a:lnSpc>
              <a:buAutoNum type="arabicPeriod"/>
            </a:pP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Popis dugotrajne nefinancijske imovine </a:t>
            </a:r>
            <a:endParaRPr lang="hr-HR" sz="2000" dirty="0">
              <a:solidFill>
                <a:schemeClr val="bg1"/>
              </a:solidFill>
              <a:latin typeface="Bahnschrift Light Condensed" panose="020B0502040204020203" pitchFamily="34" charset="0"/>
            </a:endParaRPr>
          </a:p>
        </p:txBody>
      </p:sp>
      <p:sp>
        <p:nvSpPr>
          <p:cNvPr id="5" name="Rezervirano mjesto podnožja 4">
            <a:extLst>
              <a:ext uri="{FF2B5EF4-FFF2-40B4-BE49-F238E27FC236}">
                <a16:creationId xmlns:a16="http://schemas.microsoft.com/office/drawing/2014/main" id="{77F5B58B-0A45-A269-C437-4CBA62346113}"/>
              </a:ext>
            </a:extLst>
          </p:cNvPr>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C5C96D57-2DD5-4A53-BB51-6BFDFDEB5BB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0356" y="1196752"/>
            <a:ext cx="5904656" cy="4337720"/>
          </a:xfrm>
          <a:prstGeom prst="rect">
            <a:avLst/>
          </a:prstGeom>
        </p:spPr>
      </p:pic>
    </p:spTree>
    <p:extLst>
      <p:ext uri="{BB962C8B-B14F-4D97-AF65-F5344CB8AC3E}">
        <p14:creationId xmlns:p14="http://schemas.microsoft.com/office/powerpoint/2010/main" val="16400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a:extLst>
            <a:ext uri="{FF2B5EF4-FFF2-40B4-BE49-F238E27FC236}">
              <a16:creationId xmlns:a16="http://schemas.microsoft.com/office/drawing/2014/main" id="{9AC5F644-3FB4-7154-273B-1E4E65A75B8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6A3C3CA-81B9-72BF-BDED-D6F0EC0E3447}"/>
              </a:ext>
            </a:extLst>
          </p:cNvPr>
          <p:cNvSpPr>
            <a:spLocks noGrp="1"/>
          </p:cNvSpPr>
          <p:nvPr>
            <p:ph type="title"/>
          </p:nvPr>
        </p:nvSpPr>
        <p:spPr>
          <a:xfrm>
            <a:off x="405780" y="381000"/>
            <a:ext cx="10717833" cy="1219200"/>
          </a:xfrm>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a:t>
            </a:r>
          </a:p>
        </p:txBody>
      </p:sp>
      <p:sp>
        <p:nvSpPr>
          <p:cNvPr id="4" name="Rezervirano mjesto sadržaja 3">
            <a:extLst>
              <a:ext uri="{FF2B5EF4-FFF2-40B4-BE49-F238E27FC236}">
                <a16:creationId xmlns:a16="http://schemas.microsoft.com/office/drawing/2014/main" id="{4AA12555-3D1D-5657-59C9-E3D1B753A8E1}"/>
              </a:ext>
            </a:extLst>
          </p:cNvPr>
          <p:cNvSpPr>
            <a:spLocks noGrp="1"/>
          </p:cNvSpPr>
          <p:nvPr>
            <p:ph sz="half" idx="2"/>
          </p:nvPr>
        </p:nvSpPr>
        <p:spPr>
          <a:xfrm>
            <a:off x="477788" y="1988840"/>
            <a:ext cx="10614568" cy="3960440"/>
          </a:xfrm>
        </p:spPr>
        <p:txBody>
          <a:bodyPr>
            <a:noAutofit/>
          </a:bodyPr>
          <a:lstStyle/>
          <a:p>
            <a:r>
              <a:rPr lang="hr-HR" sz="2000" dirty="0">
                <a:solidFill>
                  <a:schemeClr val="bg1"/>
                </a:solidFill>
                <a:latin typeface="Bahnschrift Light Condensed" panose="020B0502040204020203" pitchFamily="34" charset="0"/>
              </a:rPr>
              <a:t>Neprofitna organizacija u svom poslovanju može biti obveznik:</a:t>
            </a:r>
          </a:p>
          <a:p>
            <a:pPr marL="0" indent="0">
              <a:buNone/>
            </a:pPr>
            <a:r>
              <a:rPr lang="hr-HR" sz="2000" dirty="0">
                <a:solidFill>
                  <a:schemeClr val="bg1"/>
                </a:solidFill>
                <a:latin typeface="Bahnschrift Light Condensed" panose="020B0502040204020203" pitchFamily="34" charset="0"/>
              </a:rPr>
              <a:t> - </a:t>
            </a: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Zakona o porezu na dohodak </a:t>
            </a:r>
            <a:r>
              <a:rPr lang="hr-HR" sz="2000" dirty="0">
                <a:solidFill>
                  <a:schemeClr val="bg1"/>
                </a:solidFill>
                <a:latin typeface="Bahnschrift Light Condensed" panose="020B0502040204020203" pitchFamily="34" charset="0"/>
              </a:rPr>
              <a:t>– ako zapošljava radnike, isplaćuje naknade vanjskim suradnicima ili isplaćuje naknade volonterima</a:t>
            </a:r>
          </a:p>
          <a:p>
            <a:pPr marL="0" indent="0">
              <a:buNone/>
            </a:pPr>
            <a:r>
              <a:rPr lang="hr-HR" sz="2000" dirty="0">
                <a:solidFill>
                  <a:schemeClr val="bg1"/>
                </a:solidFill>
                <a:latin typeface="Bahnschrift Light Condensed" panose="020B0502040204020203" pitchFamily="34" charset="0"/>
              </a:rPr>
              <a:t> - </a:t>
            </a: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Zakona o porezu na dodanu vrijednost </a:t>
            </a:r>
            <a:r>
              <a:rPr lang="hr-HR" sz="2000" dirty="0">
                <a:solidFill>
                  <a:schemeClr val="bg1"/>
                </a:solidFill>
                <a:latin typeface="Bahnschrift Light Condensed" panose="020B0502040204020203" pitchFamily="34" charset="0"/>
              </a:rPr>
              <a:t>– ako obavlja gospodarsku djelatnost ili nabavlja dobra iz EU i trećih zemalja </a:t>
            </a:r>
          </a:p>
          <a:p>
            <a:pPr marL="0" indent="0">
              <a:buNone/>
            </a:pPr>
            <a:r>
              <a:rPr lang="hr-HR" sz="2000" dirty="0">
                <a:solidFill>
                  <a:schemeClr val="bg1"/>
                </a:solidFill>
                <a:latin typeface="Bahnschrift Light Condensed" panose="020B0502040204020203" pitchFamily="34" charset="0"/>
              </a:rPr>
              <a:t> - </a:t>
            </a: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Zakona o porezu na dobit </a:t>
            </a:r>
            <a:r>
              <a:rPr lang="hr-HR" sz="2000" dirty="0">
                <a:solidFill>
                  <a:schemeClr val="bg1"/>
                </a:solidFill>
                <a:latin typeface="Bahnschrift Light Condensed" panose="020B0502040204020203" pitchFamily="34" charset="0"/>
              </a:rPr>
              <a:t>– ako obavlja gospodarsku djelatnost zbog koje postaje obveznik poreza na dobit, obveza plaćanja poreza po odbitku.</a:t>
            </a:r>
            <a:endPar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
        <p:nvSpPr>
          <p:cNvPr id="5" name="Rezervirano mjesto podnožja 4">
            <a:extLst>
              <a:ext uri="{FF2B5EF4-FFF2-40B4-BE49-F238E27FC236}">
                <a16:creationId xmlns:a16="http://schemas.microsoft.com/office/drawing/2014/main" id="{49961EA4-3C5C-26B3-3D12-407D135ECC39}"/>
              </a:ext>
            </a:extLst>
          </p:cNvPr>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D1631ABE-8827-59EF-E9F2-E787C6D3E87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790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89756" y="381000"/>
            <a:ext cx="10933857"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 – porez na dohodak</a:t>
            </a:r>
          </a:p>
        </p:txBody>
      </p:sp>
      <p:sp>
        <p:nvSpPr>
          <p:cNvPr id="3" name="Rezervirano mjesto sadržaja 2"/>
          <p:cNvSpPr>
            <a:spLocks noGrp="1"/>
          </p:cNvSpPr>
          <p:nvPr>
            <p:ph sz="half" idx="1"/>
          </p:nvPr>
        </p:nvSpPr>
        <p:spPr>
          <a:xfrm>
            <a:off x="333773" y="1828800"/>
            <a:ext cx="10945216" cy="1384176"/>
          </a:xfrm>
        </p:spPr>
        <p:txBody>
          <a:bodyPr>
            <a:normAutofit/>
          </a:bodyPr>
          <a:lstStyle/>
          <a:p>
            <a:r>
              <a:rPr lang="hr-HR" sz="2000" dirty="0">
                <a:solidFill>
                  <a:schemeClr val="bg1"/>
                </a:solidFill>
                <a:latin typeface="Bahnschrift Light Condensed" panose="020B0502040204020203" pitchFamily="34" charset="0"/>
              </a:rPr>
              <a:t>Ukoliko Udruga zapošljava osobe, obračun plaće radi se jednako kao kod svih ostalih poslovnih subjekata sukladno Zakonu o porezu na dohodak i Zakonu o mirovinskom i zdravstvenom osiguranju. </a:t>
            </a:r>
          </a:p>
        </p:txBody>
      </p:sp>
      <p:sp>
        <p:nvSpPr>
          <p:cNvPr id="4" name="Rezervirano mjesto sadržaja 3"/>
          <p:cNvSpPr>
            <a:spLocks noGrp="1"/>
          </p:cNvSpPr>
          <p:nvPr>
            <p:ph sz="half" idx="2"/>
          </p:nvPr>
        </p:nvSpPr>
        <p:spPr>
          <a:xfrm>
            <a:off x="333772" y="2780928"/>
            <a:ext cx="10758584" cy="3406654"/>
          </a:xfrm>
        </p:spPr>
        <p:txBody>
          <a:bodyPr>
            <a:noAutofit/>
          </a:bodyPr>
          <a:lstStyle/>
          <a:p>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Za osobe koje nisu zaposlenici neprofitne organizacije: </a:t>
            </a:r>
          </a:p>
          <a:p>
            <a:pPr>
              <a:buFontTx/>
              <a:buChar char="-"/>
            </a:pP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Isplata drugog dohotka može biti ugovor o djelu, autorski ili umjetnički honorar</a:t>
            </a:r>
          </a:p>
          <a:p>
            <a:pPr>
              <a:buFontTx/>
              <a:buChar char="-"/>
            </a:pP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Nadoknada troškova vezanih za službena putovanja  -</a:t>
            </a:r>
            <a:r>
              <a:rPr lang="hr-HR" sz="2000" dirty="0">
                <a:solidFill>
                  <a:schemeClr val="bg1"/>
                </a:solidFill>
                <a:latin typeface="Bahnschrift Light Condensed" panose="020B0502040204020203" pitchFamily="34" charset="0"/>
              </a:rPr>
              <a:t> Udruga može neoporezivo nadoknaditi troškove službenog putovanja u cijelosti, ako osoba prije navedene isplate nije ostvarila neku oporezivu isplatu kod te Udruge. (plaća ili drugi dohodak)</a:t>
            </a:r>
          </a:p>
          <a:p>
            <a:pPr>
              <a:buFontTx/>
              <a:buChar char="-"/>
            </a:pP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Ako je osoba ostvarila oporezivu isplatu  - </a:t>
            </a:r>
            <a:r>
              <a:rPr lang="hr-HR" sz="2000" dirty="0">
                <a:solidFill>
                  <a:schemeClr val="bg1"/>
                </a:solidFill>
                <a:latin typeface="Bahnschrift Light Condensed" panose="020B0502040204020203" pitchFamily="34" charset="0"/>
              </a:rPr>
              <a:t>mogu se nadoknaditi bez oporezivanja samo troškovi noćenja i prijevoza pod uvjetom da računi glase na Udrugu.</a:t>
            </a:r>
            <a:endPar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806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261764" y="381000"/>
            <a:ext cx="10861849"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 – porez na dohodak</a:t>
            </a:r>
          </a:p>
        </p:txBody>
      </p:sp>
      <p:sp>
        <p:nvSpPr>
          <p:cNvPr id="3" name="Rezervirano mjesto sadržaja 2"/>
          <p:cNvSpPr>
            <a:spLocks noGrp="1"/>
          </p:cNvSpPr>
          <p:nvPr>
            <p:ph sz="half" idx="1"/>
          </p:nvPr>
        </p:nvSpPr>
        <p:spPr>
          <a:xfrm>
            <a:off x="189756" y="1600200"/>
            <a:ext cx="11593287" cy="605935"/>
          </a:xfrm>
        </p:spPr>
        <p:txBody>
          <a:bodyPr>
            <a:normAutofit fontScale="92500" lnSpcReduction="20000"/>
          </a:bodyPr>
          <a:lstStyle/>
          <a:p>
            <a:r>
              <a:rPr lang="hr-HR" dirty="0">
                <a:solidFill>
                  <a:schemeClr val="bg1"/>
                </a:solidFill>
                <a:latin typeface="Bahnschrift Light Condensed" panose="020B0502040204020203" pitchFamily="34" charset="0"/>
              </a:rPr>
              <a:t>Za sve isplate plaća u 2025.g. Udruga se mora pridržavati zadane minimalne plaće za isplatu plaća koja iznosi za razdoblje od 01.01.2025.g. do 31.12.2025.g. u bruto svoti 970,00 eura.</a:t>
            </a:r>
          </a:p>
        </p:txBody>
      </p:sp>
      <p:sp>
        <p:nvSpPr>
          <p:cNvPr id="4" name="Rezervirano mjesto sadržaja 3"/>
          <p:cNvSpPr>
            <a:spLocks noGrp="1"/>
          </p:cNvSpPr>
          <p:nvPr>
            <p:ph sz="half" idx="2"/>
          </p:nvPr>
        </p:nvSpPr>
        <p:spPr>
          <a:xfrm>
            <a:off x="209266" y="2132856"/>
            <a:ext cx="11979559" cy="3768229"/>
          </a:xfrm>
        </p:spPr>
        <p:txBody>
          <a:bodyPr>
            <a:noAutofit/>
          </a:bodyPr>
          <a:lstStyle/>
          <a:p>
            <a:r>
              <a:rPr lang="hr-HR" sz="16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Obračun bruto plaće za 2024./2025g.          Plaća mora biti ugovorena u bruto iznosu.             Minimalna bruto plaća propisana za 2025.g. iznosi 970,00 eura.</a:t>
            </a:r>
          </a:p>
          <a:p>
            <a:pPr marL="0" indent="0">
              <a:buNone/>
            </a:pPr>
            <a:r>
              <a:rPr lang="hr-HR" sz="16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a:t>
            </a:r>
            <a:r>
              <a:rPr lang="hr-HR" sz="1600"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OBRAČUN PLAĆE U 2024.G.                                                                                                     OBRAČUN PLAĆE U 2025.G.</a:t>
            </a:r>
            <a:endParaRPr lang="hr-HR" sz="16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a:p>
            <a:pPr marL="0" indent="0">
              <a:buNone/>
            </a:pPr>
            <a:r>
              <a:rPr lang="hr-HR" sz="1600" b="1" dirty="0">
                <a:solidFill>
                  <a:schemeClr val="bg1"/>
                </a:solidFill>
                <a:effectLst>
                  <a:outerShdw blurRad="38100" dist="38100" dir="2700000" algn="tl">
                    <a:srgbClr val="000000">
                      <a:alpha val="43137"/>
                    </a:srgbClr>
                  </a:outerShdw>
                </a:effectLst>
              </a:rPr>
              <a:t> </a:t>
            </a: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10" name="Slika 9">
            <a:extLst>
              <a:ext uri="{FF2B5EF4-FFF2-40B4-BE49-F238E27FC236}">
                <a16:creationId xmlns:a16="http://schemas.microsoft.com/office/drawing/2014/main" id="{E58ED715-FFF0-D7A5-DDC1-81449EC8AECF}"/>
              </a:ext>
            </a:extLst>
          </p:cNvPr>
          <p:cNvPicPr>
            <a:picLocks noChangeAspect="1"/>
          </p:cNvPicPr>
          <p:nvPr/>
        </p:nvPicPr>
        <p:blipFill>
          <a:blip r:embed="rId4"/>
          <a:stretch>
            <a:fillRect/>
          </a:stretch>
        </p:blipFill>
        <p:spPr>
          <a:xfrm>
            <a:off x="209267" y="2879142"/>
            <a:ext cx="5165066" cy="3430178"/>
          </a:xfrm>
          <a:prstGeom prst="rect">
            <a:avLst/>
          </a:prstGeom>
        </p:spPr>
      </p:pic>
      <p:pic>
        <p:nvPicPr>
          <p:cNvPr id="9" name="Slika 8"/>
          <p:cNvPicPr>
            <a:picLocks noChangeAspect="1"/>
          </p:cNvPicPr>
          <p:nvPr/>
        </p:nvPicPr>
        <p:blipFill>
          <a:blip r:embed="rId5"/>
          <a:stretch>
            <a:fillRect/>
          </a:stretch>
        </p:blipFill>
        <p:spPr>
          <a:xfrm>
            <a:off x="6238428" y="2924944"/>
            <a:ext cx="5760640" cy="3456384"/>
          </a:xfrm>
          <a:prstGeom prst="rect">
            <a:avLst/>
          </a:prstGeom>
        </p:spPr>
      </p:pic>
    </p:spTree>
    <p:extLst>
      <p:ext uri="{BB962C8B-B14F-4D97-AF65-F5344CB8AC3E}">
        <p14:creationId xmlns:p14="http://schemas.microsoft.com/office/powerpoint/2010/main" val="17256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261764" y="381000"/>
            <a:ext cx="10861849"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 – porez na dohodak</a:t>
            </a:r>
          </a:p>
        </p:txBody>
      </p:sp>
      <p:sp>
        <p:nvSpPr>
          <p:cNvPr id="3" name="Rezervirano mjesto sadržaja 2"/>
          <p:cNvSpPr>
            <a:spLocks noGrp="1"/>
          </p:cNvSpPr>
          <p:nvPr>
            <p:ph sz="half" idx="1"/>
          </p:nvPr>
        </p:nvSpPr>
        <p:spPr>
          <a:xfrm>
            <a:off x="189756" y="1600200"/>
            <a:ext cx="11593287" cy="605935"/>
          </a:xfrm>
        </p:spPr>
        <p:txBody>
          <a:bodyPr>
            <a:normAutofit fontScale="92500" lnSpcReduction="20000"/>
          </a:bodyPr>
          <a:lstStyle/>
          <a:p>
            <a:r>
              <a:rPr lang="hr-HR" dirty="0">
                <a:solidFill>
                  <a:schemeClr val="bg1"/>
                </a:solidFill>
                <a:latin typeface="Bahnschrift Light Condensed" panose="020B0502040204020203" pitchFamily="34" charset="0"/>
              </a:rPr>
              <a:t>Za sve isplate plaća u 2025.g. Udruga se mora pridržavati zadane minimalne plaće za isplatu plaća koja iznosi za razdoblje od 01.01.2025.g. do 31.12.2025.g. u bruto svoti 970,00 eura.</a:t>
            </a:r>
          </a:p>
        </p:txBody>
      </p:sp>
      <p:sp>
        <p:nvSpPr>
          <p:cNvPr id="4" name="Rezervirano mjesto sadržaja 3"/>
          <p:cNvSpPr>
            <a:spLocks noGrp="1"/>
          </p:cNvSpPr>
          <p:nvPr>
            <p:ph sz="half" idx="2"/>
          </p:nvPr>
        </p:nvSpPr>
        <p:spPr>
          <a:xfrm>
            <a:off x="209266" y="2132856"/>
            <a:ext cx="11979559" cy="3768229"/>
          </a:xfrm>
        </p:spPr>
        <p:txBody>
          <a:bodyPr>
            <a:noAutofit/>
          </a:bodyPr>
          <a:lstStyle/>
          <a:p>
            <a:r>
              <a:rPr lang="hr-HR" sz="16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Osnovni osobni odbitak za 2024. – 560,00 eura, a za 2025.g. 600,00 eura. </a:t>
            </a:r>
          </a:p>
          <a:p>
            <a:pPr marL="0" indent="0">
              <a:buNone/>
            </a:pPr>
            <a:r>
              <a:rPr lang="hr-HR" sz="1600"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OSOBNI ODBICI U 2024.G.</a:t>
            </a:r>
            <a:r>
              <a:rPr lang="hr-HR" sz="16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-osnovni osobni odbitak = 560,00 </a:t>
            </a:r>
            <a:r>
              <a:rPr lang="hr-HR" sz="1600" b="1" dirty="0" err="1">
                <a:solidFill>
                  <a:schemeClr val="bg1"/>
                </a:solidFill>
                <a:effectLst>
                  <a:outerShdw blurRad="38100" dist="38100" dir="2700000" algn="tl">
                    <a:srgbClr val="000000">
                      <a:alpha val="43137"/>
                    </a:srgbClr>
                  </a:outerShdw>
                </a:effectLst>
                <a:latin typeface="Bahnschrift Light Condensed" panose="020B0502040204020203" pitchFamily="34" charset="0"/>
              </a:rPr>
              <a:t>eur</a:t>
            </a:r>
            <a:r>
              <a:rPr lang="hr-HR" sz="16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eura                                               </a:t>
            </a:r>
            <a:r>
              <a:rPr lang="hr-HR" sz="1600"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OSOBNI ODBICI U 2025.G.</a:t>
            </a:r>
            <a:r>
              <a:rPr lang="hr-HR" sz="16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-osnovni osobni odbitak = 600,00 </a:t>
            </a:r>
            <a:r>
              <a:rPr lang="hr-HR" sz="1600" b="1" dirty="0" err="1">
                <a:solidFill>
                  <a:schemeClr val="bg1"/>
                </a:solidFill>
                <a:effectLst>
                  <a:outerShdw blurRad="38100" dist="38100" dir="2700000" algn="tl">
                    <a:srgbClr val="000000">
                      <a:alpha val="43137"/>
                    </a:srgbClr>
                  </a:outerShdw>
                </a:effectLst>
                <a:latin typeface="Bahnschrift Light Condensed" panose="020B0502040204020203" pitchFamily="34" charset="0"/>
              </a:rPr>
              <a:t>eur</a:t>
            </a:r>
            <a:r>
              <a:rPr lang="hr-HR" sz="16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eura</a:t>
            </a:r>
          </a:p>
          <a:p>
            <a:pPr marL="0" indent="0">
              <a:buNone/>
            </a:pPr>
            <a:endParaRPr lang="hr-HR" sz="1600" b="1" dirty="0">
              <a:solidFill>
                <a:schemeClr val="bg1"/>
              </a:solidFill>
              <a:effectLst>
                <a:outerShdw blurRad="38100" dist="38100" dir="2700000" algn="tl">
                  <a:srgbClr val="000000">
                    <a:alpha val="43137"/>
                  </a:srgbClr>
                </a:outerShdw>
              </a:effectLst>
              <a:latin typeface="Bahnschrift Light Condensed" panose="020B0502040204020203" pitchFamily="34" charset="0"/>
            </a:endParaRPr>
          </a:p>
          <a:p>
            <a:pPr marL="0" indent="0">
              <a:buNone/>
            </a:pPr>
            <a:r>
              <a:rPr lang="hr-HR" sz="1600" b="1" dirty="0">
                <a:solidFill>
                  <a:schemeClr val="bg1"/>
                </a:solidFill>
                <a:effectLst>
                  <a:outerShdw blurRad="38100" dist="38100" dir="2700000" algn="tl">
                    <a:srgbClr val="000000">
                      <a:alpha val="43137"/>
                    </a:srgbClr>
                  </a:outerShdw>
                </a:effectLst>
              </a:rPr>
              <a:t> </a:t>
            </a: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7" name="Slika 6"/>
          <p:cNvPicPr>
            <a:picLocks noChangeAspect="1"/>
          </p:cNvPicPr>
          <p:nvPr/>
        </p:nvPicPr>
        <p:blipFill>
          <a:blip r:embed="rId4"/>
          <a:stretch>
            <a:fillRect/>
          </a:stretch>
        </p:blipFill>
        <p:spPr>
          <a:xfrm>
            <a:off x="261764" y="3140968"/>
            <a:ext cx="4608512" cy="3240360"/>
          </a:xfrm>
          <a:prstGeom prst="rect">
            <a:avLst/>
          </a:prstGeom>
        </p:spPr>
      </p:pic>
      <p:pic>
        <p:nvPicPr>
          <p:cNvPr id="8" name="Slika 7"/>
          <p:cNvPicPr>
            <a:picLocks noChangeAspect="1"/>
          </p:cNvPicPr>
          <p:nvPr/>
        </p:nvPicPr>
        <p:blipFill>
          <a:blip r:embed="rId5"/>
          <a:stretch>
            <a:fillRect/>
          </a:stretch>
        </p:blipFill>
        <p:spPr>
          <a:xfrm>
            <a:off x="6670476" y="3140968"/>
            <a:ext cx="4608512" cy="3240360"/>
          </a:xfrm>
          <a:prstGeom prst="rect">
            <a:avLst/>
          </a:prstGeom>
        </p:spPr>
      </p:pic>
    </p:spTree>
    <p:extLst>
      <p:ext uri="{BB962C8B-B14F-4D97-AF65-F5344CB8AC3E}">
        <p14:creationId xmlns:p14="http://schemas.microsoft.com/office/powerpoint/2010/main" val="360496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 – porez na dohodak</a:t>
            </a:r>
          </a:p>
        </p:txBody>
      </p:sp>
      <p:sp>
        <p:nvSpPr>
          <p:cNvPr id="3" name="Rezervirano mjesto sadržaja 2"/>
          <p:cNvSpPr>
            <a:spLocks noGrp="1"/>
          </p:cNvSpPr>
          <p:nvPr>
            <p:ph sz="half" idx="1"/>
          </p:nvPr>
        </p:nvSpPr>
        <p:spPr>
          <a:xfrm>
            <a:off x="693812" y="1916832"/>
            <a:ext cx="11089231" cy="1440160"/>
          </a:xfrm>
        </p:spPr>
        <p:txBody>
          <a:bodyPr>
            <a:normAutofit fontScale="92500"/>
          </a:bodyPr>
          <a:lstStyle/>
          <a:p>
            <a:r>
              <a:rPr lang="hr-HR" dirty="0">
                <a:solidFill>
                  <a:schemeClr val="bg1"/>
                </a:solidFill>
                <a:latin typeface="Bahnschrift Light Condensed" panose="020B0502040204020203" pitchFamily="34" charset="0"/>
              </a:rPr>
              <a:t>Udruga, ukoliko je to predviđeno statutom ili drugim aktima Udruge ima pravo isplatiti pomoć i potporu svojim članovima pod istim uvjetima iz sredstava prikupljenih članarinama koja nisu ostvarena obavljanjem djelatnosti koja podliježe obvezi plaćanja poreza na dobit, a temeljem statuta i odluka nadležnih tijela neprofitnih organizacija, uz uvjet da se za isplaćene primitke ne traži niti ne daje protučinidba.</a:t>
            </a:r>
          </a:p>
        </p:txBody>
      </p:sp>
      <p:sp>
        <p:nvSpPr>
          <p:cNvPr id="4" name="Rezervirano mjesto sadržaja 3"/>
          <p:cNvSpPr>
            <a:spLocks noGrp="1"/>
          </p:cNvSpPr>
          <p:nvPr>
            <p:ph sz="half" idx="2"/>
          </p:nvPr>
        </p:nvSpPr>
        <p:spPr>
          <a:xfrm>
            <a:off x="693812" y="3429000"/>
            <a:ext cx="10398544" cy="2472085"/>
          </a:xfrm>
        </p:spPr>
        <p:txBody>
          <a:bodyPr>
            <a:noAutofit/>
          </a:bodyPr>
          <a:lstStyle/>
          <a:p>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Primitkom u naravi se </a:t>
            </a:r>
            <a:r>
              <a:rPr lang="hr-HR" sz="2000" b="1" dirty="0">
                <a:solidFill>
                  <a:srgbClr val="FF0000"/>
                </a:solidFill>
                <a:effectLst>
                  <a:outerShdw blurRad="38100" dist="38100" dir="2700000" algn="tl">
                    <a:srgbClr val="000000">
                      <a:alpha val="43137"/>
                    </a:srgbClr>
                  </a:outerShdw>
                </a:effectLst>
                <a:latin typeface="Bahnschrift Light Condensed" panose="020B0502040204020203" pitchFamily="34" charset="0"/>
              </a:rPr>
              <a:t>ne</a:t>
            </a: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smatraju se -  </a:t>
            </a:r>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primici koje udruge omogućuju svim svojim članovima pod istim uvjetima, a vezani za obavljanje djelatnosti odnosno ispunjavanju svrhe postojanja neprofitne organizacije, osobito ako udruga daje na korištenje svečanu odjeću obilježenu nazivom ili znakom neprofitne organizacije, u skladu s posebnim propisima o zaštiti na radu ili prema statutu, obvezni liječnički pregledi prema posebnim propisima, sistematski kontrolni liječnički pregledi, obrazovanje i izobrazba koji su u svezi s djelatnosti neprofitne organizacije.</a:t>
            </a: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931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 – porez na dohodak</a:t>
            </a:r>
          </a:p>
        </p:txBody>
      </p:sp>
      <p:sp>
        <p:nvSpPr>
          <p:cNvPr id="3" name="Rezervirano mjesto sadržaja 2"/>
          <p:cNvSpPr>
            <a:spLocks noGrp="1"/>
          </p:cNvSpPr>
          <p:nvPr>
            <p:ph sz="half" idx="1"/>
          </p:nvPr>
        </p:nvSpPr>
        <p:spPr>
          <a:xfrm>
            <a:off x="693812" y="1916832"/>
            <a:ext cx="11089231" cy="2880320"/>
          </a:xfrm>
        </p:spPr>
        <p:txBody>
          <a:bodyPr>
            <a:normAutofit fontScale="92500" lnSpcReduction="20000"/>
          </a:bodyPr>
          <a:lstStyle/>
          <a:p>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Obračun drugog dohotka:</a:t>
            </a:r>
          </a:p>
          <a:p>
            <a:r>
              <a:rPr lang="hr-HR" dirty="0">
                <a:solidFill>
                  <a:schemeClr val="bg1"/>
                </a:solidFill>
                <a:latin typeface="Bahnschrift Light Condensed" panose="020B0502040204020203" pitchFamily="34" charset="0"/>
              </a:rPr>
              <a:t>Prema članku 39. Zakona o porezu na dohodak drugi dohodak se ostvaruje s osnove primitaka koji se ne smatraju primicima od:</a:t>
            </a:r>
          </a:p>
          <a:p>
            <a:r>
              <a:rPr lang="hr-HR" dirty="0">
                <a:solidFill>
                  <a:schemeClr val="bg1"/>
                </a:solidFill>
                <a:latin typeface="Bahnschrift Light Condensed" panose="020B0502040204020203" pitchFamily="34" charset="0"/>
              </a:rPr>
              <a:t>1) nesamostalnog rada iz čl.21.Zakona o porezu na dohodak</a:t>
            </a:r>
          </a:p>
          <a:p>
            <a:r>
              <a:rPr lang="hr-HR" dirty="0">
                <a:solidFill>
                  <a:schemeClr val="bg1"/>
                </a:solidFill>
                <a:latin typeface="Bahnschrift Light Condensed" panose="020B0502040204020203" pitchFamily="34" charset="0"/>
              </a:rPr>
              <a:t>2) samostalne djelatnosti iz čl.29. Zakona o porezu na dohodak</a:t>
            </a:r>
          </a:p>
          <a:p>
            <a:r>
              <a:rPr lang="hr-HR" dirty="0">
                <a:solidFill>
                  <a:schemeClr val="bg1"/>
                </a:solidFill>
                <a:latin typeface="Bahnschrift Light Condensed" panose="020B0502040204020203" pitchFamily="34" charset="0"/>
              </a:rPr>
              <a:t>3) imovine i imovinskih prava iz čl. 56.-59. Zakona o porezu na dohodak</a:t>
            </a:r>
          </a:p>
          <a:p>
            <a:r>
              <a:rPr lang="hr-HR" dirty="0">
                <a:solidFill>
                  <a:schemeClr val="bg1"/>
                </a:solidFill>
                <a:latin typeface="Bahnschrift Light Condensed" panose="020B0502040204020203" pitchFamily="34" charset="0"/>
              </a:rPr>
              <a:t>4) kapitala iz članaka 64. – 69. ovoga Zakona</a:t>
            </a:r>
          </a:p>
          <a:p>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74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 – porez na dohodak</a:t>
            </a:r>
          </a:p>
        </p:txBody>
      </p:sp>
      <p:sp>
        <p:nvSpPr>
          <p:cNvPr id="3" name="Rezervirano mjesto sadržaja 2"/>
          <p:cNvSpPr>
            <a:spLocks noGrp="1"/>
          </p:cNvSpPr>
          <p:nvPr>
            <p:ph sz="half" idx="1"/>
          </p:nvPr>
        </p:nvSpPr>
        <p:spPr>
          <a:xfrm>
            <a:off x="693812" y="1916832"/>
            <a:ext cx="11089231" cy="2880320"/>
          </a:xfrm>
        </p:spPr>
        <p:txBody>
          <a:bodyPr>
            <a:normAutofit/>
          </a:bodyPr>
          <a:lstStyle/>
          <a:p>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Obračun drugog dohotka u udruzi:</a:t>
            </a:r>
          </a:p>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1. Obračun doprinosa i poreza na drugi dohodak</a:t>
            </a:r>
          </a:p>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2. Obračun doprinosa i poreza na autorski honorar</a:t>
            </a:r>
            <a:endParaRPr lang="hr-HR" dirty="0">
              <a:solidFill>
                <a:schemeClr val="bg1"/>
              </a:solidFill>
              <a:latin typeface="Bahnschrift Light Condensed" panose="020B0502040204020203" pitchFamily="34" charset="0"/>
            </a:endParaRPr>
          </a:p>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3. Obračun doprinosa i poreza na autorski honorar umjetnika</a:t>
            </a:r>
          </a:p>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4. Obračun poreza na drugi dohodak oslobođen doprinosa (umirovljenici)</a:t>
            </a: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080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Što je udruga</a:t>
            </a:r>
          </a:p>
        </p:txBody>
      </p:sp>
      <p:sp>
        <p:nvSpPr>
          <p:cNvPr id="4" name="Rezervirano mjesto sadržaja 3">
            <a:extLst>
              <a:ext uri="{FF2B5EF4-FFF2-40B4-BE49-F238E27FC236}">
                <a16:creationId xmlns:a16="http://schemas.microsoft.com/office/drawing/2014/main" id="{7E8F61F3-F4DC-7CB5-3589-04AF191B9EAF}"/>
              </a:ext>
            </a:extLst>
          </p:cNvPr>
          <p:cNvSpPr>
            <a:spLocks noGrp="1"/>
          </p:cNvSpPr>
          <p:nvPr>
            <p:ph idx="1"/>
          </p:nvPr>
        </p:nvSpPr>
        <p:spPr>
          <a:xfrm>
            <a:off x="405780" y="1844824"/>
            <a:ext cx="10717833" cy="4419600"/>
          </a:xfrm>
        </p:spPr>
        <p:txBody>
          <a:bodyPr>
            <a:normAutofit/>
          </a:bodyPr>
          <a:lstStyle/>
          <a:p>
            <a:r>
              <a:rPr lang="hr-HR" b="1" dirty="0">
                <a:solidFill>
                  <a:schemeClr val="bg1"/>
                </a:solidFill>
                <a:latin typeface="Bahnschrift Light Condensed" panose="020B0502040204020203" pitchFamily="34" charset="0"/>
              </a:rPr>
              <a:t>UDRUGA </a:t>
            </a:r>
            <a:r>
              <a:rPr lang="hr-HR" dirty="0">
                <a:solidFill>
                  <a:schemeClr val="bg1"/>
                </a:solidFill>
                <a:latin typeface="Bahnschrift Light Condensed" panose="020B0502040204020203" pitchFamily="34" charset="0"/>
              </a:rPr>
              <a:t>– je svaki oblik slobodnog udruživanja više fizičkih i pravnih osoba s ciljem zaštite zajedničkih vrijednosti, interesa, ciljeva kao što su: EKOLOŠKI, VJERSKI, INFORMACIJSKI, KULTURNI, NACIONALNI, SOCIJALNI, PROSVJETNI, ŠPORTSKI, TEHNIČKI, ZDRAVSTVENI ili ZNANSVENI.</a:t>
            </a:r>
          </a:p>
          <a:p>
            <a:endParaRPr lang="hr-HR" dirty="0">
              <a:solidFill>
                <a:schemeClr val="bg1"/>
              </a:solidFill>
              <a:latin typeface="Bahnschrift Light Condensed" panose="020B0502040204020203" pitchFamily="34" charset="0"/>
            </a:endParaRPr>
          </a:p>
          <a:p>
            <a:endParaRPr lang="hr-HR" dirty="0">
              <a:solidFill>
                <a:schemeClr val="bg1"/>
              </a:solidFill>
              <a:latin typeface="Bahnschrift Light Condensed" panose="020B0502040204020203" pitchFamily="34" charset="0"/>
            </a:endParaRPr>
          </a:p>
          <a:p>
            <a:r>
              <a:rPr lang="hr-HR" b="1" dirty="0">
                <a:solidFill>
                  <a:schemeClr val="bg1"/>
                </a:solidFill>
                <a:latin typeface="Bahnschrift Light Condensed" panose="020B0502040204020203" pitchFamily="34" charset="0"/>
              </a:rPr>
              <a:t>Zakon o udrugama </a:t>
            </a:r>
            <a:r>
              <a:rPr lang="hr-HR" dirty="0">
                <a:solidFill>
                  <a:schemeClr val="bg1"/>
                </a:solidFill>
                <a:latin typeface="Bahnschrift Light Condensed" panose="020B0502040204020203" pitchFamily="34" charset="0"/>
              </a:rPr>
              <a:t>uređuje:</a:t>
            </a:r>
          </a:p>
          <a:p>
            <a:pPr marL="0" indent="0">
              <a:buNone/>
            </a:pPr>
            <a:r>
              <a:rPr lang="hr-HR" dirty="0">
                <a:solidFill>
                  <a:schemeClr val="bg1"/>
                </a:solidFill>
                <a:latin typeface="Bahnschrift Light Condensed" panose="020B0502040204020203" pitchFamily="34" charset="0"/>
              </a:rPr>
              <a:t>Osnivanje, pravni položaj, djelovanje, registraciju, financiranje, imovinu, odgovornost , statusne promjene, nadzor, prestanak postojanja udruge sa svojstvom pravne osobe te upis i prestanak djelovanja stranih udruga u Republici Hrvatskoj, osim ako nekim drugom posebnim zakonom nije drukčije određeno.</a:t>
            </a:r>
          </a:p>
        </p:txBody>
      </p:sp>
      <p:sp>
        <p:nvSpPr>
          <p:cNvPr id="5" name="Rezervirano mjesto podnožja 4">
            <a:extLst>
              <a:ext uri="{FF2B5EF4-FFF2-40B4-BE49-F238E27FC236}">
                <a16:creationId xmlns:a16="http://schemas.microsoft.com/office/drawing/2014/main" id="{F1A84555-A93B-A444-8684-824BBAD7A396}"/>
              </a:ext>
            </a:extLst>
          </p:cNvPr>
          <p:cNvSpPr>
            <a:spLocks noGrp="1"/>
          </p:cNvSpPr>
          <p:nvPr>
            <p:ph type="ftr" sz="quarter" idx="11"/>
          </p:nvPr>
        </p:nvSpPr>
        <p:spPr/>
        <p:txBody>
          <a:bodyPr/>
          <a:lstStyle/>
          <a:p>
            <a:pPr rtl="0"/>
            <a:r>
              <a:rPr lang="en-US" noProof="0" dirty="0">
                <a:solidFill>
                  <a:schemeClr val="bg1"/>
                </a:solidFill>
                <a:effectLst>
                  <a:outerShdw blurRad="38100" dist="38100" dir="2700000" algn="tl">
                    <a:srgbClr val="000000">
                      <a:alpha val="43137"/>
                    </a:srgbClr>
                  </a:outerShdw>
                </a:effectLst>
              </a:rPr>
              <a:t>www.trokut.eu - ured22</a:t>
            </a:r>
            <a:endParaRPr lang="hr-HR" noProof="0" dirty="0">
              <a:solidFill>
                <a:schemeClr val="bg1"/>
              </a:solidFill>
              <a:effectLst>
                <a:outerShdw blurRad="38100" dist="38100" dir="2700000" algn="tl">
                  <a:srgbClr val="000000">
                    <a:alpha val="43137"/>
                  </a:srgbClr>
                </a:outerShdw>
              </a:effectLst>
            </a:endParaRPr>
          </a:p>
        </p:txBody>
      </p:sp>
      <p:pic>
        <p:nvPicPr>
          <p:cNvPr id="7" name="Picture 2" descr="image">
            <a:extLst>
              <a:ext uri="{FF2B5EF4-FFF2-40B4-BE49-F238E27FC236}">
                <a16:creationId xmlns:a16="http://schemas.microsoft.com/office/drawing/2014/main" id="{FB6A9EFD-AF51-B446-A0E5-AD25DA31E9E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3" name="Slika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772" y="2636912"/>
            <a:ext cx="2496277" cy="1872208"/>
          </a:xfrm>
          <a:prstGeom prst="rect">
            <a:avLst/>
          </a:prstGeom>
        </p:spPr>
      </p:pic>
    </p:spTree>
    <p:extLst>
      <p:ext uri="{BB962C8B-B14F-4D97-AF65-F5344CB8AC3E}">
        <p14:creationId xmlns:p14="http://schemas.microsoft.com/office/powerpoint/2010/main" val="210213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 – porez na dohodak</a:t>
            </a:r>
          </a:p>
        </p:txBody>
      </p:sp>
      <p:sp>
        <p:nvSpPr>
          <p:cNvPr id="3" name="Rezervirano mjesto sadržaja 2"/>
          <p:cNvSpPr>
            <a:spLocks noGrp="1"/>
          </p:cNvSpPr>
          <p:nvPr>
            <p:ph sz="half" idx="1"/>
          </p:nvPr>
        </p:nvSpPr>
        <p:spPr>
          <a:xfrm>
            <a:off x="693812" y="1916832"/>
            <a:ext cx="4032448" cy="3456384"/>
          </a:xfrm>
        </p:spPr>
        <p:txBody>
          <a:bodyPr>
            <a:normAutofit/>
          </a:bodyPr>
          <a:lstStyle/>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1. Obračun doprinosa i poreza na drugi dohodak</a:t>
            </a:r>
          </a:p>
          <a:p>
            <a:pPr marL="0" indent="0">
              <a:buNone/>
            </a:pPr>
            <a:r>
              <a:rPr lang="hr-HR" b="1" dirty="0">
                <a:solidFill>
                  <a:schemeClr val="bg1"/>
                </a:solidFill>
                <a:effectLst>
                  <a:outerShdw blurRad="38100" dist="38100" dir="2700000" algn="tl">
                    <a:srgbClr val="000000">
                      <a:alpha val="43137"/>
                    </a:srgbClr>
                  </a:outerShdw>
                </a:effectLst>
              </a:rPr>
              <a:t> </a:t>
            </a: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a:xfrm>
            <a:off x="1989956" y="6453336"/>
            <a:ext cx="5954834" cy="276228"/>
          </a:xfrm>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7" name="Rezervirano mjesto sadržaja 2"/>
          <p:cNvSpPr>
            <a:spLocks noGrp="1"/>
          </p:cNvSpPr>
          <p:nvPr>
            <p:ph sz="half" idx="1"/>
          </p:nvPr>
        </p:nvSpPr>
        <p:spPr>
          <a:xfrm>
            <a:off x="6094412" y="1916832"/>
            <a:ext cx="4824536" cy="3032720"/>
          </a:xfrm>
        </p:spPr>
        <p:txBody>
          <a:bodyPr>
            <a:normAutofit/>
          </a:bodyPr>
          <a:lstStyle/>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2. Obračun doprinosa i poreza na autorski honorar </a:t>
            </a:r>
            <a:endParaRPr lang="hr-HR" dirty="0">
              <a:solidFill>
                <a:schemeClr val="bg1"/>
              </a:solidFill>
              <a:latin typeface="Bahnschrift Light Condensed" panose="020B0502040204020203" pitchFamily="34" charset="0"/>
            </a:endParaRPr>
          </a:p>
          <a:p>
            <a:pPr marL="0" indent="0">
              <a:buNone/>
            </a:pPr>
            <a:r>
              <a:rPr lang="hr-HR" b="1" dirty="0">
                <a:solidFill>
                  <a:schemeClr val="bg1"/>
                </a:solidFill>
                <a:effectLst>
                  <a:outerShdw blurRad="38100" dist="38100" dir="2700000" algn="tl">
                    <a:srgbClr val="000000">
                      <a:alpha val="43137"/>
                    </a:srgbClr>
                  </a:outerShdw>
                </a:effectLst>
              </a:rPr>
              <a:t> </a:t>
            </a:r>
            <a:endParaRPr lang="hr-HR" dirty="0">
              <a:solidFill>
                <a:schemeClr val="bg1"/>
              </a:solidFill>
            </a:endParaRPr>
          </a:p>
          <a:p>
            <a:pPr marL="0" indent="0">
              <a:buNone/>
            </a:pPr>
            <a:endParaRPr lang="hr-HR" dirty="0">
              <a:solidFill>
                <a:schemeClr val="bg1"/>
              </a:solidFill>
            </a:endParaRPr>
          </a:p>
        </p:txBody>
      </p:sp>
      <p:pic>
        <p:nvPicPr>
          <p:cNvPr id="10" name="Slika 9">
            <a:extLst>
              <a:ext uri="{FF2B5EF4-FFF2-40B4-BE49-F238E27FC236}">
                <a16:creationId xmlns:a16="http://schemas.microsoft.com/office/drawing/2014/main" id="{9F2D9CDE-420C-D677-0D25-34CD0967A809}"/>
              </a:ext>
            </a:extLst>
          </p:cNvPr>
          <p:cNvPicPr>
            <a:picLocks noChangeAspect="1"/>
          </p:cNvPicPr>
          <p:nvPr/>
        </p:nvPicPr>
        <p:blipFill>
          <a:blip r:embed="rId4"/>
          <a:stretch>
            <a:fillRect/>
          </a:stretch>
        </p:blipFill>
        <p:spPr>
          <a:xfrm>
            <a:off x="765820" y="2843050"/>
            <a:ext cx="4176464" cy="3270461"/>
          </a:xfrm>
          <a:prstGeom prst="rect">
            <a:avLst/>
          </a:prstGeom>
        </p:spPr>
      </p:pic>
      <p:pic>
        <p:nvPicPr>
          <p:cNvPr id="12" name="Slika 11">
            <a:extLst>
              <a:ext uri="{FF2B5EF4-FFF2-40B4-BE49-F238E27FC236}">
                <a16:creationId xmlns:a16="http://schemas.microsoft.com/office/drawing/2014/main" id="{629284BE-F1F6-060D-C559-63952D15B3C3}"/>
              </a:ext>
            </a:extLst>
          </p:cNvPr>
          <p:cNvPicPr>
            <a:picLocks noChangeAspect="1"/>
          </p:cNvPicPr>
          <p:nvPr/>
        </p:nvPicPr>
        <p:blipFill>
          <a:blip r:embed="rId5"/>
          <a:stretch>
            <a:fillRect/>
          </a:stretch>
        </p:blipFill>
        <p:spPr>
          <a:xfrm>
            <a:off x="6181600" y="2843050"/>
            <a:ext cx="4233292" cy="3270461"/>
          </a:xfrm>
          <a:prstGeom prst="rect">
            <a:avLst/>
          </a:prstGeom>
        </p:spPr>
      </p:pic>
    </p:spTree>
    <p:extLst>
      <p:ext uri="{BB962C8B-B14F-4D97-AF65-F5344CB8AC3E}">
        <p14:creationId xmlns:p14="http://schemas.microsoft.com/office/powerpoint/2010/main" val="7627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Financijsko poslovanje udruge – porez na dohodak</a:t>
            </a:r>
          </a:p>
        </p:txBody>
      </p:sp>
      <p:sp>
        <p:nvSpPr>
          <p:cNvPr id="3" name="Rezervirano mjesto sadržaja 2"/>
          <p:cNvSpPr>
            <a:spLocks noGrp="1"/>
          </p:cNvSpPr>
          <p:nvPr>
            <p:ph sz="half" idx="1"/>
          </p:nvPr>
        </p:nvSpPr>
        <p:spPr>
          <a:xfrm>
            <a:off x="693812" y="1916832"/>
            <a:ext cx="4392488" cy="2880320"/>
          </a:xfrm>
        </p:spPr>
        <p:txBody>
          <a:bodyPr>
            <a:normAutofit/>
          </a:bodyPr>
          <a:lstStyle/>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3. Obračun doprinosa i poreza na autorski honorar umjetnika</a:t>
            </a:r>
          </a:p>
          <a:p>
            <a:pPr marL="0" indent="0">
              <a:buNone/>
            </a:pPr>
            <a:r>
              <a:rPr lang="hr-HR" b="1" dirty="0">
                <a:solidFill>
                  <a:schemeClr val="bg1"/>
                </a:solidFill>
                <a:effectLst>
                  <a:outerShdw blurRad="38100" dist="38100" dir="2700000" algn="tl">
                    <a:srgbClr val="000000">
                      <a:alpha val="43137"/>
                    </a:srgbClr>
                  </a:outerShdw>
                </a:effectLst>
              </a:rPr>
              <a:t> </a:t>
            </a: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7" name="Rezervirano mjesto sadržaja 2"/>
          <p:cNvSpPr>
            <a:spLocks noGrp="1"/>
          </p:cNvSpPr>
          <p:nvPr>
            <p:ph sz="half" idx="1"/>
          </p:nvPr>
        </p:nvSpPr>
        <p:spPr>
          <a:xfrm>
            <a:off x="6094412" y="1916832"/>
            <a:ext cx="4248472" cy="3032720"/>
          </a:xfrm>
        </p:spPr>
        <p:txBody>
          <a:bodyPr>
            <a:normAutofit/>
          </a:bodyPr>
          <a:lstStyle/>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4. Obračun poreza na drugi dohodak oslobođen doprinosa</a:t>
            </a:r>
          </a:p>
          <a:p>
            <a:pPr marL="0" indent="0">
              <a:buNone/>
            </a:pPr>
            <a:endParaRPr lang="hr-HR" dirty="0">
              <a:solidFill>
                <a:schemeClr val="bg1"/>
              </a:solidFill>
            </a:endParaRPr>
          </a:p>
          <a:p>
            <a:pPr marL="0" indent="0">
              <a:buNone/>
            </a:pPr>
            <a:endParaRPr lang="hr-HR" dirty="0">
              <a:solidFill>
                <a:schemeClr val="bg1"/>
              </a:solidFill>
            </a:endParaRPr>
          </a:p>
        </p:txBody>
      </p:sp>
      <p:pic>
        <p:nvPicPr>
          <p:cNvPr id="11" name="Slika 10">
            <a:extLst>
              <a:ext uri="{FF2B5EF4-FFF2-40B4-BE49-F238E27FC236}">
                <a16:creationId xmlns:a16="http://schemas.microsoft.com/office/drawing/2014/main" id="{14E4ADBC-B842-D4B3-2DCC-82DDEE30EBDE}"/>
              </a:ext>
            </a:extLst>
          </p:cNvPr>
          <p:cNvPicPr>
            <a:picLocks noChangeAspect="1"/>
          </p:cNvPicPr>
          <p:nvPr/>
        </p:nvPicPr>
        <p:blipFill>
          <a:blip r:embed="rId4"/>
          <a:stretch>
            <a:fillRect/>
          </a:stretch>
        </p:blipFill>
        <p:spPr>
          <a:xfrm>
            <a:off x="693812" y="2996952"/>
            <a:ext cx="4393877" cy="3384376"/>
          </a:xfrm>
          <a:prstGeom prst="rect">
            <a:avLst/>
          </a:prstGeom>
        </p:spPr>
      </p:pic>
      <p:pic>
        <p:nvPicPr>
          <p:cNvPr id="4" name="Slika 3"/>
          <p:cNvPicPr>
            <a:picLocks noChangeAspect="1"/>
          </p:cNvPicPr>
          <p:nvPr/>
        </p:nvPicPr>
        <p:blipFill>
          <a:blip r:embed="rId5"/>
          <a:stretch>
            <a:fillRect/>
          </a:stretch>
        </p:blipFill>
        <p:spPr>
          <a:xfrm>
            <a:off x="6166420" y="2708920"/>
            <a:ext cx="4176464" cy="1296144"/>
          </a:xfrm>
          <a:prstGeom prst="rect">
            <a:avLst/>
          </a:prstGeom>
        </p:spPr>
      </p:pic>
      <p:sp>
        <p:nvSpPr>
          <p:cNvPr id="10" name="Rezervirano mjesto sadržaja 2"/>
          <p:cNvSpPr>
            <a:spLocks noGrp="1"/>
          </p:cNvSpPr>
          <p:nvPr>
            <p:ph sz="half" idx="1"/>
          </p:nvPr>
        </p:nvSpPr>
        <p:spPr>
          <a:xfrm>
            <a:off x="6094411" y="4005064"/>
            <a:ext cx="4320481" cy="1096888"/>
          </a:xfrm>
        </p:spPr>
        <p:txBody>
          <a:bodyPr>
            <a:normAutofit/>
          </a:bodyPr>
          <a:lstStyle/>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5. Obračun poreza na autorski honorar oslobođen doprinosa</a:t>
            </a:r>
          </a:p>
          <a:p>
            <a:pPr marL="0" indent="0">
              <a:buNone/>
            </a:pPr>
            <a:endParaRPr lang="hr-HR" dirty="0">
              <a:solidFill>
                <a:schemeClr val="bg1"/>
              </a:solidFill>
            </a:endParaRPr>
          </a:p>
          <a:p>
            <a:pPr marL="0" indent="0">
              <a:buNone/>
            </a:pPr>
            <a:endParaRPr lang="hr-HR" dirty="0">
              <a:solidFill>
                <a:schemeClr val="bg1"/>
              </a:solidFill>
            </a:endParaRPr>
          </a:p>
        </p:txBody>
      </p:sp>
      <p:pic>
        <p:nvPicPr>
          <p:cNvPr id="9" name="Slika 8"/>
          <p:cNvPicPr>
            <a:picLocks noChangeAspect="1"/>
          </p:cNvPicPr>
          <p:nvPr/>
        </p:nvPicPr>
        <p:blipFill>
          <a:blip r:embed="rId6"/>
          <a:stretch>
            <a:fillRect/>
          </a:stretch>
        </p:blipFill>
        <p:spPr>
          <a:xfrm>
            <a:off x="6166420" y="4869160"/>
            <a:ext cx="4176464" cy="1584176"/>
          </a:xfrm>
          <a:prstGeom prst="rect">
            <a:avLst/>
          </a:prstGeom>
        </p:spPr>
      </p:pic>
    </p:spTree>
    <p:extLst>
      <p:ext uri="{BB962C8B-B14F-4D97-AF65-F5344CB8AC3E}">
        <p14:creationId xmlns:p14="http://schemas.microsoft.com/office/powerpoint/2010/main" val="42694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89756" y="381000"/>
            <a:ext cx="10933857" cy="815752"/>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AUTORSKI HONORAR/AUTORSKI HONORAR UMJETNIKA</a:t>
            </a:r>
          </a:p>
        </p:txBody>
      </p:sp>
      <p:sp>
        <p:nvSpPr>
          <p:cNvPr id="3" name="Rezervirano mjesto sadržaja 2"/>
          <p:cNvSpPr>
            <a:spLocks noGrp="1"/>
          </p:cNvSpPr>
          <p:nvPr>
            <p:ph sz="half" idx="1"/>
          </p:nvPr>
        </p:nvSpPr>
        <p:spPr>
          <a:xfrm>
            <a:off x="261764" y="1196752"/>
            <a:ext cx="10657184" cy="5204048"/>
          </a:xfrm>
        </p:spPr>
        <p:txBody>
          <a:bodyPr>
            <a:normAutofit fontScale="92500" lnSpcReduction="10000"/>
          </a:bodyPr>
          <a:lstStyle/>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Autorsko djelo </a:t>
            </a:r>
            <a:r>
              <a:rPr lang="hr-HR" dirty="0">
                <a:solidFill>
                  <a:schemeClr val="bg1"/>
                </a:solidFill>
                <a:latin typeface="Bahnschrift Light Condensed" panose="020B0502040204020203" pitchFamily="34" charset="0"/>
              </a:rPr>
              <a:t>je originalna intelektualna tvorevina iz književnog, znanstvenog i umjetničkog područja koja ima individualni karakter, bez obzira na način i oblik izražavanja, vrstu, vrijednost ili namjenu. Bitna obilježja autorskog djela su originalnost, kreativnost i subjektivnost, što znači novost u subjektivnom smislu. </a:t>
            </a:r>
          </a:p>
          <a:p>
            <a:pPr marL="0" indent="0">
              <a:buNone/>
            </a:pPr>
            <a:r>
              <a:rPr lang="hr-HR" dirty="0">
                <a:solidFill>
                  <a:schemeClr val="bg1"/>
                </a:solidFill>
                <a:latin typeface="Bahnschrift Light Condensed" panose="020B0502040204020203" pitchFamily="34" charset="0"/>
              </a:rPr>
              <a:t>Autor može drugoj pravnoj ili fizičkoj osobi dati pravo korištenja na točno određeni ili svaki način tako da s njom potpiše ugovor o autorskom djelu.</a:t>
            </a:r>
          </a:p>
          <a:p>
            <a:pPr marL="0" indent="0">
              <a:buNone/>
            </a:pPr>
            <a:r>
              <a:rPr lang="hr-HR" dirty="0">
                <a:solidFill>
                  <a:schemeClr val="bg1"/>
                </a:solidFill>
                <a:latin typeface="Bahnschrift Light Condensed" panose="020B0502040204020203" pitchFamily="34" charset="0"/>
              </a:rPr>
              <a:t>Prema tumačenju Državnog zavoda za intelektualno vlasništvo, za pojam autorskog djela bitno je da se radi o originalnoj, intelektualnoj tvorevini, da je ta tvorevina s književnog, znanstvenog ili umjetničkog područja. Također je bitno da je tvorevina individualnog karaktera i da je na neki način izražena. Pritom, intelektualnom se tvorevinom može smatrati samo tvorevina ljudskog intelektualnog uma odnosno tvorevina ljudskog duhovnog stvaralaštva. Ta tvorevina mora predstavljati nešto novo, originalno (izvorno) te ujedno biti individualnog karaktera. Definicija upućuje na potrebu ostvarivanja tzv. </a:t>
            </a:r>
            <a:r>
              <a:rPr lang="hr-HR" b="1" dirty="0">
                <a:solidFill>
                  <a:schemeClr val="bg1"/>
                </a:solidFill>
                <a:latin typeface="Bahnschrift Light Condensed" panose="020B0502040204020203" pitchFamily="34" charset="0"/>
              </a:rPr>
              <a:t>subjektivne originalnosti</a:t>
            </a:r>
            <a:r>
              <a:rPr lang="hr-HR" dirty="0">
                <a:solidFill>
                  <a:schemeClr val="bg1"/>
                </a:solidFill>
                <a:latin typeface="Bahnschrift Light Condensed" panose="020B0502040204020203" pitchFamily="34" charset="0"/>
              </a:rPr>
              <a:t> (izvornosti), odnosno novosti u subjektivnom smislu. Djelo se smatra subjektivno originalnim ako autor ne oponaša drugo njemu poznato djelo. intelektualna tvorevina iz književnog, znanstvenog i umjetničkog područja koja ima individualni karakter, bez obzira na način i oblik izražavanja, vrstu, vrijednost ili namjenu. Bitna obilježja autorskog djela su originalnost, kreativnost i subjektivnost, što znači novost u subjektivnom smislu. Autor može drugoj pravnoj ili fizičkoj osobi dati pravo korištenja na točno određeni ili svaki način tako da s njom potpiše ugovor o autorskom djelu.</a:t>
            </a: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7" name="Rezervirano mjesto sadržaja 2"/>
          <p:cNvSpPr>
            <a:spLocks noGrp="1"/>
          </p:cNvSpPr>
          <p:nvPr>
            <p:ph sz="half" idx="1"/>
          </p:nvPr>
        </p:nvSpPr>
        <p:spPr>
          <a:xfrm>
            <a:off x="693812" y="5373216"/>
            <a:ext cx="10009112" cy="1027584"/>
          </a:xfrm>
        </p:spPr>
        <p:txBody>
          <a:bodyPr>
            <a:normAutofit/>
          </a:bodyPr>
          <a:lstStyle/>
          <a:p>
            <a:pPr marL="0" indent="0">
              <a:buNone/>
            </a:pPr>
            <a:endParaRPr lang="hr-HR" dirty="0">
              <a:solidFill>
                <a:schemeClr val="bg1"/>
              </a:solidFill>
            </a:endParaRPr>
          </a:p>
          <a:p>
            <a:pPr marL="0" indent="0">
              <a:buNone/>
            </a:pPr>
            <a:endParaRPr lang="hr-HR" dirty="0">
              <a:solidFill>
                <a:schemeClr val="bg1"/>
              </a:solidFill>
            </a:endParaRPr>
          </a:p>
        </p:txBody>
      </p:sp>
    </p:spTree>
    <p:extLst>
      <p:ext uri="{BB962C8B-B14F-4D97-AF65-F5344CB8AC3E}">
        <p14:creationId xmlns:p14="http://schemas.microsoft.com/office/powerpoint/2010/main" val="340650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AUTORSKI HONORAR/AUTORSKI HONORAR UMJETNIKA</a:t>
            </a:r>
          </a:p>
        </p:txBody>
      </p:sp>
      <p:sp>
        <p:nvSpPr>
          <p:cNvPr id="3" name="Rezervirano mjesto sadržaja 2"/>
          <p:cNvSpPr>
            <a:spLocks noGrp="1"/>
          </p:cNvSpPr>
          <p:nvPr>
            <p:ph sz="half" idx="1"/>
          </p:nvPr>
        </p:nvSpPr>
        <p:spPr>
          <a:xfrm>
            <a:off x="693812" y="1700808"/>
            <a:ext cx="9793088" cy="4423764"/>
          </a:xfrm>
        </p:spPr>
        <p:txBody>
          <a:bodyPr>
            <a:normAutofit/>
          </a:bodyPr>
          <a:lstStyle/>
          <a:p>
            <a:pPr marL="0" indent="0">
              <a:buNone/>
            </a:pPr>
            <a:r>
              <a:rPr lang="hr-HR" dirty="0">
                <a:solidFill>
                  <a:schemeClr val="bg1"/>
                </a:solidFill>
                <a:latin typeface="Bahnschrift Light Condensed" panose="020B0502040204020203" pitchFamily="34" charset="0"/>
              </a:rPr>
              <a:t>PAUŠALNI IZDACI :</a:t>
            </a:r>
          </a:p>
          <a:p>
            <a:pPr marL="457200" indent="-457200">
              <a:buAutoNum type="arabicPeriod"/>
            </a:pPr>
            <a:r>
              <a:rPr lang="hr-HR" dirty="0">
                <a:solidFill>
                  <a:schemeClr val="bg1"/>
                </a:solidFill>
                <a:latin typeface="Bahnschrift Light Condensed" panose="020B0502040204020203" pitchFamily="34" charset="0"/>
              </a:rPr>
              <a:t>PAUŠALNI IZDATAK 30% - u 30% izdatka uračunani su svi mogući troškovi koji bi mogli nastati pri ostvarenju autorskog djela. To mogu biti i troškovi službenog putovanja i svi ostali mogući izdatci vezani za to autorsko djelo. To znači da isplatitelj autorskog honorara ne može podmirivati troškove službenog putovanja za autora bez oporezivanja.</a:t>
            </a:r>
          </a:p>
          <a:p>
            <a:pPr marL="457200" indent="-457200">
              <a:buAutoNum type="arabicPeriod"/>
            </a:pPr>
            <a:r>
              <a:rPr lang="hr-HR" dirty="0">
                <a:solidFill>
                  <a:schemeClr val="bg1"/>
                </a:solidFill>
                <a:latin typeface="Bahnschrift Light Condensed" panose="020B0502040204020203" pitchFamily="34" charset="0"/>
              </a:rPr>
              <a:t>DODATNI PAUŠALNI IZDATAK 25% - u skladu sa </a:t>
            </a:r>
            <a:r>
              <a:rPr lang="hr-HR" dirty="0">
                <a:solidFill>
                  <a:schemeClr val="bg1"/>
                </a:solidFill>
                <a:latin typeface="Bahnschrift Light Condensed" panose="020B0502040204020203" pitchFamily="34" charset="0"/>
                <a:hlinkClick r:id="rId2"/>
              </a:rPr>
              <a:t>Zakonom o pravima samostalnih umjetnika i poticanju kulturnog i umjetničkog stvaralaštva</a:t>
            </a:r>
            <a:r>
              <a:rPr lang="hr-HR" dirty="0">
                <a:solidFill>
                  <a:schemeClr val="bg1"/>
                </a:solidFill>
                <a:latin typeface="Bahnschrift Light Condensed" panose="020B0502040204020203" pitchFamily="34" charset="0"/>
              </a:rPr>
              <a:t>, fizičkim osobama koje ostvaruju autorske naknade za umjetničko djelo priznaje se još dodatnih 25 % paušalnih izdataka. Paušalni izdatci priznaju se na temelju </a:t>
            </a: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potvrde</a:t>
            </a:r>
            <a:r>
              <a:rPr lang="hr-HR" dirty="0">
                <a:solidFill>
                  <a:schemeClr val="bg1"/>
                </a:solidFill>
                <a:latin typeface="Bahnschrift Light Condensed" panose="020B0502040204020203" pitchFamily="34" charset="0"/>
              </a:rPr>
              <a:t> koju izdaje nadležna udruga. </a:t>
            </a:r>
          </a:p>
          <a:p>
            <a:pPr marL="0" indent="0">
              <a:buNone/>
            </a:pPr>
            <a:r>
              <a:rPr lang="hr-HR" dirty="0">
                <a:solidFill>
                  <a:schemeClr val="bg1"/>
                </a:solidFill>
                <a:latin typeface="Bahnschrift Light Condensed" panose="020B0502040204020203" pitchFamily="34" charset="0"/>
              </a:rPr>
              <a:t>Kada je riječ o autorskoj naknadi za isporučeno umjetničko djelo, priznaju se ukupno paušalni izdatci u visini 55 %.</a:t>
            </a: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7" name="Rezervirano mjesto sadržaja 2"/>
          <p:cNvSpPr>
            <a:spLocks noGrp="1"/>
          </p:cNvSpPr>
          <p:nvPr>
            <p:ph sz="half" idx="1"/>
          </p:nvPr>
        </p:nvSpPr>
        <p:spPr>
          <a:xfrm>
            <a:off x="693812" y="6124572"/>
            <a:ext cx="10009112" cy="276228"/>
          </a:xfrm>
        </p:spPr>
        <p:txBody>
          <a:bodyPr>
            <a:normAutofit fontScale="70000" lnSpcReduction="20000"/>
          </a:bodyPr>
          <a:lstStyle/>
          <a:p>
            <a:pPr marL="0" indent="0">
              <a:buNone/>
            </a:pPr>
            <a:endParaRPr lang="hr-HR" dirty="0">
              <a:solidFill>
                <a:schemeClr val="bg1"/>
              </a:solidFill>
            </a:endParaRPr>
          </a:p>
          <a:p>
            <a:pPr marL="0" indent="0">
              <a:buNone/>
            </a:pPr>
            <a:endParaRPr lang="hr-HR" dirty="0">
              <a:solidFill>
                <a:schemeClr val="bg1"/>
              </a:solidFill>
            </a:endParaRPr>
          </a:p>
        </p:txBody>
      </p:sp>
    </p:spTree>
    <p:extLst>
      <p:ext uri="{BB962C8B-B14F-4D97-AF65-F5344CB8AC3E}">
        <p14:creationId xmlns:p14="http://schemas.microsoft.com/office/powerpoint/2010/main" val="36964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Jednostavno knjigovodstvo udruga</a:t>
            </a:r>
          </a:p>
        </p:txBody>
      </p:sp>
      <p:sp>
        <p:nvSpPr>
          <p:cNvPr id="3" name="Rezervirano mjesto sadržaja 2"/>
          <p:cNvSpPr>
            <a:spLocks noGrp="1"/>
          </p:cNvSpPr>
          <p:nvPr>
            <p:ph sz="half" idx="1"/>
          </p:nvPr>
        </p:nvSpPr>
        <p:spPr>
          <a:xfrm>
            <a:off x="693812" y="1700808"/>
            <a:ext cx="9793088" cy="4248472"/>
          </a:xfrm>
        </p:spPr>
        <p:txBody>
          <a:bodyPr>
            <a:normAutofit/>
          </a:bodyPr>
          <a:lstStyle/>
          <a:p>
            <a:pPr marL="0" indent="0">
              <a:buNone/>
            </a:pPr>
            <a:endParaRPr lang="hr-HR" dirty="0">
              <a:solidFill>
                <a:schemeClr val="bg1"/>
              </a:solidFill>
            </a:endParaRPr>
          </a:p>
          <a:p>
            <a:pPr marL="0" indent="0">
              <a:buNone/>
            </a:pPr>
            <a:r>
              <a:rPr lang="hr-HR" dirty="0">
                <a:solidFill>
                  <a:schemeClr val="bg1"/>
                </a:solidFill>
                <a:latin typeface="Bahnschrift Light Condensed" panose="020B0502040204020203" pitchFamily="34" charset="0"/>
              </a:rPr>
              <a:t>Pravilnikom o računovodstvu objašnjeno je da u „godišnji prihod” ulaze samo prihodi iz tekuće godine (razred 3.) , a ne ulazi preneseni višak iz prethodne godine. </a:t>
            </a:r>
          </a:p>
          <a:p>
            <a:pPr marL="0" indent="0">
              <a:buNone/>
            </a:pPr>
            <a:r>
              <a:rPr lang="hr-HR" dirty="0">
                <a:solidFill>
                  <a:schemeClr val="bg1"/>
                </a:solidFill>
                <a:latin typeface="Bahnschrift Light Condensed" panose="020B0502040204020203" pitchFamily="34" charset="0"/>
              </a:rPr>
              <a:t>Neprofitna organizacija prve tri godine poslovanja obvezno vodi dvojno knjigovodstvo, pri čemu se prva godina osnivanja bez obzira na datum osnivanja smatra prvom godinom.</a:t>
            </a:r>
          </a:p>
          <a:p>
            <a:pPr marL="0" indent="0">
              <a:buNone/>
            </a:pPr>
            <a:r>
              <a:rPr lang="hr-HR" dirty="0">
                <a:solidFill>
                  <a:schemeClr val="bg1"/>
                </a:solidFill>
                <a:latin typeface="Bahnschrift Light Condensed" panose="020B0502040204020203" pitchFamily="34" charset="0"/>
              </a:rPr>
              <a:t>Ukoliko ispunjava uvjete neprofitna organizacija može Odluku o vođenju jednostavnog knjigovodstva i primjeni novčanog računovodstvenog načela donijeti u roku predviđenom za podnošenje godišnjih financijskih izvještaja za prethodnu poslovnu godinu (60 dana), važeća je do opoziva odnosno sve dok neprofitna organizacija ne zadovoljava navedene propisane uvjete za vođenje jednostavnog knjigovodstva.</a:t>
            </a: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7" name="Rezervirano mjesto sadržaja 2"/>
          <p:cNvSpPr>
            <a:spLocks noGrp="1"/>
          </p:cNvSpPr>
          <p:nvPr>
            <p:ph sz="half" idx="1"/>
          </p:nvPr>
        </p:nvSpPr>
        <p:spPr>
          <a:xfrm>
            <a:off x="693812" y="5373216"/>
            <a:ext cx="10009112" cy="1027584"/>
          </a:xfrm>
        </p:spPr>
        <p:txBody>
          <a:bodyPr>
            <a:normAutofit/>
          </a:bodyPr>
          <a:lstStyle/>
          <a:p>
            <a:pPr marL="0" indent="0">
              <a:buNone/>
            </a:pPr>
            <a:endParaRPr lang="hr-HR" dirty="0">
              <a:solidFill>
                <a:schemeClr val="bg1"/>
              </a:solidFill>
            </a:endParaRPr>
          </a:p>
          <a:p>
            <a:pPr marL="0" indent="0">
              <a:buNone/>
            </a:pPr>
            <a:endParaRPr lang="hr-HR" dirty="0">
              <a:solidFill>
                <a:schemeClr val="bg1"/>
              </a:solidFill>
            </a:endParaRPr>
          </a:p>
        </p:txBody>
      </p:sp>
    </p:spTree>
    <p:extLst>
      <p:ext uri="{BB962C8B-B14F-4D97-AF65-F5344CB8AC3E}">
        <p14:creationId xmlns:p14="http://schemas.microsoft.com/office/powerpoint/2010/main" val="290341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Jednostavno knjigovodstvo udruga</a:t>
            </a:r>
          </a:p>
        </p:txBody>
      </p:sp>
      <p:sp>
        <p:nvSpPr>
          <p:cNvPr id="3" name="Rezervirano mjesto sadržaja 2"/>
          <p:cNvSpPr>
            <a:spLocks noGrp="1"/>
          </p:cNvSpPr>
          <p:nvPr>
            <p:ph sz="half" idx="1"/>
          </p:nvPr>
        </p:nvSpPr>
        <p:spPr>
          <a:xfrm>
            <a:off x="693812" y="1700808"/>
            <a:ext cx="9793088" cy="4423764"/>
          </a:xfrm>
        </p:spPr>
        <p:txBody>
          <a:bodyPr>
            <a:normAutofit lnSpcReduction="10000"/>
          </a:bodyPr>
          <a:lstStyle/>
          <a:p>
            <a:pPr marL="0" indent="0">
              <a:buNone/>
            </a:pPr>
            <a:r>
              <a:rPr lang="hr-HR" dirty="0">
                <a:solidFill>
                  <a:schemeClr val="bg1"/>
                </a:solidFill>
                <a:latin typeface="Bahnschrift Light Condensed" panose="020B0502040204020203" pitchFamily="34" charset="0"/>
              </a:rPr>
              <a:t>Sve neprofitne organizacije obvezne su sastavljati financijske izvještaje.</a:t>
            </a:r>
          </a:p>
          <a:p>
            <a:pPr marL="0" indent="0">
              <a:buNone/>
            </a:pPr>
            <a:r>
              <a:rPr lang="hr-HR" dirty="0">
                <a:solidFill>
                  <a:schemeClr val="bg1"/>
                </a:solidFill>
                <a:latin typeface="Bahnschrift Light Condensed" panose="020B0502040204020203" pitchFamily="34" charset="0"/>
              </a:rPr>
              <a:t>Neprofitna organizacija koja vodi dvojno knjigovodstvo obvezna je sastavljati polugodišnji i godišnji financijski izvještaj, dok je udruga koja vodi jednostavno knjigovodstvo obvezna sastaviti godišnji financijski izvještaj na obrascu: </a:t>
            </a:r>
            <a:r>
              <a:rPr lang="hr-HR" b="1" dirty="0">
                <a:solidFill>
                  <a:schemeClr val="bg1"/>
                </a:solidFill>
                <a:latin typeface="Bahnschrift Light Condensed" panose="020B0502040204020203" pitchFamily="34" charset="0"/>
              </a:rPr>
              <a:t>G-PR-IZ-NPF</a:t>
            </a:r>
            <a:r>
              <a:rPr lang="hr-HR" dirty="0">
                <a:solidFill>
                  <a:schemeClr val="bg1"/>
                </a:solidFill>
                <a:latin typeface="Bahnschrift Light Condensed" panose="020B0502040204020203" pitchFamily="34" charset="0"/>
              </a:rPr>
              <a:t>.</a:t>
            </a:r>
          </a:p>
          <a:p>
            <a:pPr marL="0" indent="0">
              <a:buNone/>
            </a:pPr>
            <a:r>
              <a:rPr lang="hr-HR" dirty="0">
                <a:solidFill>
                  <a:schemeClr val="bg1"/>
                </a:solidFill>
                <a:latin typeface="Bahnschrift Light Condensed" panose="020B0502040204020203" pitchFamily="34" charset="0"/>
              </a:rPr>
              <a:t>Neprofitne organizacije koje tijekom poslovne godine </a:t>
            </a:r>
            <a:r>
              <a:rPr lang="hr-HR" b="1" dirty="0">
                <a:solidFill>
                  <a:schemeClr val="bg1"/>
                </a:solidFill>
                <a:latin typeface="Bahnschrift Light Condensed" panose="020B0502040204020203" pitchFamily="34" charset="0"/>
              </a:rPr>
              <a:t>nisu imale poslovnih događaja</a:t>
            </a:r>
            <a:r>
              <a:rPr lang="hr-HR" dirty="0">
                <a:solidFill>
                  <a:schemeClr val="bg1"/>
                </a:solidFill>
                <a:latin typeface="Bahnschrift Light Condensed" panose="020B0502040204020203" pitchFamily="34" charset="0"/>
              </a:rPr>
              <a:t>, niti u poslovnim knjigama nemaju evidentirane podatke o imovini i obvezama, umjesto financijskih izvještaja predaju </a:t>
            </a:r>
            <a:r>
              <a:rPr lang="hr-HR" b="1" dirty="0">
                <a:solidFill>
                  <a:schemeClr val="bg1"/>
                </a:solidFill>
                <a:latin typeface="Bahnschrift Light Condensed" panose="020B0502040204020203" pitchFamily="34" charset="0"/>
              </a:rPr>
              <a:t>Izjavu o neaktivnosti – Obrazac IZJAVA-NPF</a:t>
            </a:r>
            <a:r>
              <a:rPr lang="hr-HR" dirty="0">
                <a:solidFill>
                  <a:schemeClr val="bg1"/>
                </a:solidFill>
                <a:latin typeface="Bahnschrift Light Condensed" panose="020B0502040204020203" pitchFamily="34" charset="0"/>
              </a:rPr>
              <a:t>. Navedeno se odnosi i na novoosnovane neprofitne organizacije, bez obzira na Zakonom propisano obvezno vođenje dvojnog knjigovodstva tijekom prve tri godine od osnivanja. Izjava o neaktivnosti sastavlja se na obrascu Izjava o neaktivnosti (obrazac IZJAVA-NPF) u roku od 60 dana od isteka poslovne godine za koju se Izjava daje i dostavlja se Ministarstvu financija – Registru neprofitnih organizacija, a ne Fini.</a:t>
            </a:r>
          </a:p>
          <a:p>
            <a:pPr marL="0" indent="0">
              <a:buNone/>
            </a:pPr>
            <a:endParaRPr lang="hr-HR" dirty="0">
              <a:solidFill>
                <a:schemeClr val="bg1"/>
              </a:solidFill>
              <a:latin typeface="Bahnschrift Light Condensed" panose="020B0502040204020203" pitchFamily="34" charset="0"/>
            </a:endParaRP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7" name="Rezervirano mjesto sadržaja 2"/>
          <p:cNvSpPr>
            <a:spLocks noGrp="1"/>
          </p:cNvSpPr>
          <p:nvPr>
            <p:ph sz="half" idx="1"/>
          </p:nvPr>
        </p:nvSpPr>
        <p:spPr>
          <a:xfrm>
            <a:off x="693812" y="5373216"/>
            <a:ext cx="10009112" cy="1027584"/>
          </a:xfrm>
        </p:spPr>
        <p:txBody>
          <a:bodyPr>
            <a:normAutofit/>
          </a:bodyPr>
          <a:lstStyle/>
          <a:p>
            <a:pPr marL="0" indent="0">
              <a:buNone/>
            </a:pPr>
            <a:endParaRPr lang="hr-HR" dirty="0">
              <a:solidFill>
                <a:schemeClr val="bg1"/>
              </a:solidFill>
            </a:endParaRPr>
          </a:p>
          <a:p>
            <a:pPr marL="0" indent="0">
              <a:buNone/>
            </a:pPr>
            <a:endParaRPr lang="hr-HR" dirty="0">
              <a:solidFill>
                <a:schemeClr val="bg1"/>
              </a:solidFill>
            </a:endParaRPr>
          </a:p>
        </p:txBody>
      </p:sp>
    </p:spTree>
    <p:extLst>
      <p:ext uri="{BB962C8B-B14F-4D97-AF65-F5344CB8AC3E}">
        <p14:creationId xmlns:p14="http://schemas.microsoft.com/office/powerpoint/2010/main" val="55469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Jednostavno knjigovodstvo udruga</a:t>
            </a:r>
          </a:p>
        </p:txBody>
      </p:sp>
      <p:sp>
        <p:nvSpPr>
          <p:cNvPr id="3" name="Rezervirano mjesto sadržaja 2"/>
          <p:cNvSpPr>
            <a:spLocks noGrp="1"/>
          </p:cNvSpPr>
          <p:nvPr>
            <p:ph sz="half" idx="1"/>
          </p:nvPr>
        </p:nvSpPr>
        <p:spPr>
          <a:xfrm>
            <a:off x="693812" y="1700808"/>
            <a:ext cx="9793088" cy="4423764"/>
          </a:xfrm>
        </p:spPr>
        <p:txBody>
          <a:bodyPr>
            <a:normAutofit/>
          </a:bodyPr>
          <a:lstStyle/>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7" name="Rezervirano mjesto sadržaja 2"/>
          <p:cNvSpPr>
            <a:spLocks noGrp="1"/>
          </p:cNvSpPr>
          <p:nvPr>
            <p:ph sz="half" idx="1"/>
          </p:nvPr>
        </p:nvSpPr>
        <p:spPr>
          <a:xfrm>
            <a:off x="693812" y="5373216"/>
            <a:ext cx="10009112" cy="1027584"/>
          </a:xfrm>
        </p:spPr>
        <p:txBody>
          <a:bodyPr>
            <a:normAutofit/>
          </a:bodyPr>
          <a:lstStyle/>
          <a:p>
            <a:pPr marL="0" indent="0">
              <a:buNone/>
            </a:pPr>
            <a:r>
              <a:rPr lang="hr-HR" dirty="0">
                <a:solidFill>
                  <a:schemeClr val="bg1"/>
                </a:solidFill>
              </a:rPr>
              <a:t> </a:t>
            </a:r>
          </a:p>
          <a:p>
            <a:pPr marL="0" indent="0">
              <a:buNone/>
            </a:pPr>
            <a:endParaRPr lang="hr-HR" dirty="0">
              <a:solidFill>
                <a:schemeClr val="bg1"/>
              </a:solidFill>
            </a:endParaRPr>
          </a:p>
        </p:txBody>
      </p:sp>
      <p:sp>
        <p:nvSpPr>
          <p:cNvPr id="4" name="Pravokutnik 3"/>
          <p:cNvSpPr/>
          <p:nvPr/>
        </p:nvSpPr>
        <p:spPr>
          <a:xfrm>
            <a:off x="765820" y="1997839"/>
            <a:ext cx="10945216" cy="3970318"/>
          </a:xfrm>
          <a:prstGeom prst="rect">
            <a:avLst/>
          </a:prstGeom>
        </p:spPr>
        <p:txBody>
          <a:bodyPr wrap="square">
            <a:spAutoFit/>
          </a:bodyPr>
          <a:lstStyle/>
          <a:p>
            <a:pPr fontAlgn="base"/>
            <a:r>
              <a:rPr lang="hr-HR" b="1" dirty="0">
                <a:solidFill>
                  <a:schemeClr val="bg1"/>
                </a:solidFill>
                <a:latin typeface="Bahnschrift Light Condensed" panose="020B0502040204020203" pitchFamily="34" charset="0"/>
              </a:rPr>
              <a:t>Obvezne poslovne knjige neprofitnih organizacija koje vode jednostavno knjigovodstvo jesu:</a:t>
            </a:r>
            <a:endParaRPr lang="hr-HR" dirty="0">
              <a:solidFill>
                <a:schemeClr val="bg1"/>
              </a:solidFill>
              <a:latin typeface="Bahnschrift Light Condensed" panose="020B0502040204020203" pitchFamily="34" charset="0"/>
            </a:endParaRPr>
          </a:p>
          <a:p>
            <a:pPr fontAlgn="base">
              <a:buFont typeface="+mj-lt"/>
              <a:buAutoNum type="arabicPeriod"/>
            </a:pPr>
            <a:r>
              <a:rPr lang="hr-HR" dirty="0">
                <a:solidFill>
                  <a:schemeClr val="bg1"/>
                </a:solidFill>
                <a:latin typeface="Bahnschrift Light Condensed" panose="020B0502040204020203" pitchFamily="34" charset="0"/>
              </a:rPr>
              <a:t>knjiga blagajne,</a:t>
            </a:r>
          </a:p>
          <a:p>
            <a:pPr fontAlgn="base">
              <a:buFont typeface="+mj-lt"/>
              <a:buAutoNum type="arabicPeriod"/>
            </a:pPr>
            <a:r>
              <a:rPr lang="hr-HR" dirty="0">
                <a:solidFill>
                  <a:schemeClr val="bg1"/>
                </a:solidFill>
                <a:latin typeface="Bahnschrift Light Condensed" panose="020B0502040204020203" pitchFamily="34" charset="0"/>
              </a:rPr>
              <a:t>knjiga primitaka i izdataka,</a:t>
            </a:r>
          </a:p>
          <a:p>
            <a:pPr fontAlgn="base">
              <a:buFont typeface="+mj-lt"/>
              <a:buAutoNum type="arabicPeriod"/>
            </a:pPr>
            <a:r>
              <a:rPr lang="hr-HR" dirty="0">
                <a:solidFill>
                  <a:schemeClr val="bg1"/>
                </a:solidFill>
                <a:latin typeface="Bahnschrift Light Condensed" panose="020B0502040204020203" pitchFamily="34" charset="0"/>
              </a:rPr>
              <a:t>knjiga ulaznih računa,</a:t>
            </a:r>
          </a:p>
          <a:p>
            <a:pPr fontAlgn="base">
              <a:buFont typeface="+mj-lt"/>
              <a:buAutoNum type="arabicPeriod"/>
            </a:pPr>
            <a:r>
              <a:rPr lang="hr-HR" dirty="0">
                <a:solidFill>
                  <a:schemeClr val="bg1"/>
                </a:solidFill>
                <a:latin typeface="Bahnschrift Light Condensed" panose="020B0502040204020203" pitchFamily="34" charset="0"/>
              </a:rPr>
              <a:t>knjiga izlaznih računa i</a:t>
            </a:r>
          </a:p>
          <a:p>
            <a:pPr fontAlgn="base">
              <a:buFont typeface="+mj-lt"/>
              <a:buAutoNum type="arabicPeriod"/>
            </a:pPr>
            <a:r>
              <a:rPr lang="hr-HR" dirty="0">
                <a:solidFill>
                  <a:schemeClr val="bg1"/>
                </a:solidFill>
                <a:latin typeface="Bahnschrift Light Condensed" panose="020B0502040204020203" pitchFamily="34" charset="0"/>
              </a:rPr>
              <a:t>popis dugotrajne nefinancijske imovine.</a:t>
            </a:r>
          </a:p>
          <a:p>
            <a:pPr fontAlgn="base"/>
            <a:r>
              <a:rPr lang="hr-HR" dirty="0">
                <a:solidFill>
                  <a:schemeClr val="bg1"/>
                </a:solidFill>
                <a:latin typeface="Bahnschrift Light Condensed" panose="020B0502040204020203" pitchFamily="34" charset="0"/>
              </a:rPr>
              <a:t>Osim navedenih poslovnih knjiga neprofitna organizacija može voditi druge knjige i pomoćne evidencije prema posebnim propisima i svojim potrebama.</a:t>
            </a:r>
          </a:p>
          <a:p>
            <a:pPr fontAlgn="base"/>
            <a:endParaRPr lang="hr-HR" dirty="0">
              <a:solidFill>
                <a:schemeClr val="bg1"/>
              </a:solidFill>
              <a:latin typeface="Bahnschrift Light Condensed" panose="020B0502040204020203" pitchFamily="34" charset="0"/>
            </a:endParaRPr>
          </a:p>
          <a:p>
            <a:pPr fontAlgn="base"/>
            <a:r>
              <a:rPr lang="hr-HR" b="1" dirty="0">
                <a:solidFill>
                  <a:schemeClr val="bg1"/>
                </a:solidFill>
                <a:latin typeface="Bahnschrift Light Condensed" panose="020B0502040204020203" pitchFamily="34" charset="0"/>
              </a:rPr>
              <a:t>Poslovne knjige neprofitnih organizacija koje vode jednostavno knjigovodstvo čuvaju se u sljedećim rokovima:</a:t>
            </a:r>
            <a:endParaRPr lang="hr-HR" dirty="0">
              <a:solidFill>
                <a:schemeClr val="bg1"/>
              </a:solidFill>
              <a:latin typeface="Bahnschrift Light Condensed" panose="020B0502040204020203" pitchFamily="34" charset="0"/>
            </a:endParaRPr>
          </a:p>
          <a:p>
            <a:pPr fontAlgn="base"/>
            <a:r>
              <a:rPr lang="hr-HR" dirty="0">
                <a:solidFill>
                  <a:schemeClr val="bg1"/>
                </a:solidFill>
                <a:latin typeface="Bahnschrift Light Condensed" panose="020B0502040204020203" pitchFamily="34" charset="0"/>
              </a:rPr>
              <a:t> - knjiga primitaka i izdataka – najmanje jedanaest godina, a</a:t>
            </a:r>
          </a:p>
          <a:p>
            <a:pPr fontAlgn="base"/>
            <a:r>
              <a:rPr lang="hr-HR" dirty="0">
                <a:solidFill>
                  <a:schemeClr val="bg1"/>
                </a:solidFill>
                <a:latin typeface="Bahnschrift Light Condensed" panose="020B0502040204020203" pitchFamily="34" charset="0"/>
              </a:rPr>
              <a:t> - knjiga blagajne, knjiga ulaznih računa, knjiga izlaznih računa i popis dugotrajne nefinancijske imovine – najmanje sedam godina.</a:t>
            </a:r>
          </a:p>
          <a:p>
            <a:pPr fontAlgn="base"/>
            <a:endParaRPr lang="hr-HR" dirty="0">
              <a:solidFill>
                <a:schemeClr val="bg1"/>
              </a:solidFill>
              <a:latin typeface="+mj-lt"/>
            </a:endParaRPr>
          </a:p>
          <a:p>
            <a:pPr fontAlgn="base"/>
            <a:endParaRPr lang="hr-HR" b="0" i="0" dirty="0">
              <a:solidFill>
                <a:schemeClr val="bg1"/>
              </a:solidFill>
              <a:effectLst/>
              <a:latin typeface="+mj-lt"/>
            </a:endParaRPr>
          </a:p>
        </p:txBody>
      </p:sp>
    </p:spTree>
    <p:extLst>
      <p:ext uri="{BB962C8B-B14F-4D97-AF65-F5344CB8AC3E}">
        <p14:creationId xmlns:p14="http://schemas.microsoft.com/office/powerpoint/2010/main" val="426922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Jednostavno knjigovodstvo udruga</a:t>
            </a:r>
          </a:p>
        </p:txBody>
      </p:sp>
      <p:sp>
        <p:nvSpPr>
          <p:cNvPr id="3" name="Rezervirano mjesto sadržaja 2"/>
          <p:cNvSpPr>
            <a:spLocks noGrp="1"/>
          </p:cNvSpPr>
          <p:nvPr>
            <p:ph sz="half" idx="1"/>
          </p:nvPr>
        </p:nvSpPr>
        <p:spPr>
          <a:xfrm>
            <a:off x="693812" y="1700808"/>
            <a:ext cx="9793088" cy="4423764"/>
          </a:xfrm>
        </p:spPr>
        <p:txBody>
          <a:bodyPr>
            <a:normAutofit/>
          </a:bodyPr>
          <a:lstStyle/>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7" name="Rezervirano mjesto sadržaja 2"/>
          <p:cNvSpPr>
            <a:spLocks noGrp="1"/>
          </p:cNvSpPr>
          <p:nvPr>
            <p:ph sz="half" idx="1"/>
          </p:nvPr>
        </p:nvSpPr>
        <p:spPr>
          <a:xfrm>
            <a:off x="693812" y="5373216"/>
            <a:ext cx="10009112" cy="1027584"/>
          </a:xfrm>
        </p:spPr>
        <p:txBody>
          <a:bodyPr>
            <a:normAutofit/>
          </a:bodyPr>
          <a:lstStyle/>
          <a:p>
            <a:pPr marL="0" indent="0">
              <a:buNone/>
            </a:pPr>
            <a:r>
              <a:rPr lang="hr-HR" dirty="0">
                <a:solidFill>
                  <a:schemeClr val="bg1"/>
                </a:solidFill>
              </a:rPr>
              <a:t> </a:t>
            </a:r>
          </a:p>
          <a:p>
            <a:pPr marL="0" indent="0">
              <a:buNone/>
            </a:pPr>
            <a:endParaRPr lang="hr-HR" dirty="0">
              <a:solidFill>
                <a:schemeClr val="bg1"/>
              </a:solidFill>
            </a:endParaRPr>
          </a:p>
        </p:txBody>
      </p:sp>
      <p:sp>
        <p:nvSpPr>
          <p:cNvPr id="4" name="Pravokutnik 3"/>
          <p:cNvSpPr/>
          <p:nvPr/>
        </p:nvSpPr>
        <p:spPr>
          <a:xfrm>
            <a:off x="765821" y="1844824"/>
            <a:ext cx="10903004" cy="4247317"/>
          </a:xfrm>
          <a:prstGeom prst="rect">
            <a:avLst/>
          </a:prstGeom>
        </p:spPr>
        <p:txBody>
          <a:bodyPr wrap="square">
            <a:spAutoFit/>
          </a:bodyPr>
          <a:lstStyle/>
          <a:p>
            <a:pPr fontAlgn="base"/>
            <a:r>
              <a:rPr lang="hr-HR" dirty="0">
                <a:solidFill>
                  <a:schemeClr val="bg1"/>
                </a:solidFill>
                <a:latin typeface="Bahnschrift Light Condensed" panose="020B0502040204020203" pitchFamily="34" charset="0"/>
              </a:rPr>
              <a:t>Neprofitne organizacije koje vode jednostavno knjigovodstvo u pravilu nisu u registru obveznika PDV-a, s obzirom da je jedan od zahtjeva za vođenje jednostavnog knjigovodstva ostvarenje prihoda i primitaka manjih od 30</a:t>
            </a:r>
            <a:r>
              <a:rPr lang="hr-HR" sz="1800" dirty="0">
                <a:solidFill>
                  <a:schemeClr val="bg1"/>
                </a:solidFill>
                <a:latin typeface="Bahnschrift Light Condensed" panose="020B0502040204020203" pitchFamily="34" charset="0"/>
              </a:rPr>
              <a:t>.526,25 eura </a:t>
            </a:r>
            <a:r>
              <a:rPr lang="hr-HR" dirty="0">
                <a:solidFill>
                  <a:schemeClr val="bg1"/>
                </a:solidFill>
                <a:latin typeface="Bahnschrift Light Condensed" panose="020B0502040204020203" pitchFamily="34" charset="0"/>
              </a:rPr>
              <a:t>uzastopno u tri godine. Međutim, neprofitne organizacije koje vode jednostavno knjigovodstvo mogu biti obveznice </a:t>
            </a:r>
            <a:r>
              <a:rPr lang="hr-HR" b="1" dirty="0">
                <a:solidFill>
                  <a:schemeClr val="bg1"/>
                </a:solidFill>
                <a:latin typeface="Bahnschrift Light Condensed" panose="020B0502040204020203" pitchFamily="34" charset="0"/>
              </a:rPr>
              <a:t>poreza na dobit, a time i obveznice </a:t>
            </a:r>
            <a:r>
              <a:rPr lang="hr-HR" b="1" dirty="0" err="1">
                <a:solidFill>
                  <a:schemeClr val="bg1"/>
                </a:solidFill>
                <a:latin typeface="Bahnschrift Light Condensed" panose="020B0502040204020203" pitchFamily="34" charset="0"/>
              </a:rPr>
              <a:t>fiskalizacije</a:t>
            </a:r>
            <a:r>
              <a:rPr lang="hr-HR" b="1" dirty="0">
                <a:solidFill>
                  <a:schemeClr val="bg1"/>
                </a:solidFill>
                <a:latin typeface="Bahnschrift Light Condensed" panose="020B0502040204020203" pitchFamily="34" charset="0"/>
              </a:rPr>
              <a:t>,</a:t>
            </a:r>
            <a:r>
              <a:rPr lang="hr-HR" dirty="0">
                <a:solidFill>
                  <a:schemeClr val="bg1"/>
                </a:solidFill>
                <a:latin typeface="Bahnschrift Light Condensed" panose="020B0502040204020203" pitchFamily="34" charset="0"/>
              </a:rPr>
              <a:t> za djelatnosti za koje su obveznice poreza na dobit.</a:t>
            </a:r>
          </a:p>
          <a:p>
            <a:pPr fontAlgn="base"/>
            <a:endParaRPr lang="hr-HR" dirty="0">
              <a:solidFill>
                <a:schemeClr val="bg1"/>
              </a:solidFill>
              <a:latin typeface="Bahnschrift Light Condensed" panose="020B0502040204020203" pitchFamily="34" charset="0"/>
            </a:endParaRPr>
          </a:p>
          <a:p>
            <a:pPr fontAlgn="base"/>
            <a:r>
              <a:rPr lang="hr-HR" dirty="0">
                <a:solidFill>
                  <a:schemeClr val="bg1"/>
                </a:solidFill>
                <a:latin typeface="Bahnschrift Light Condensed" panose="020B0502040204020203" pitchFamily="34" charset="0"/>
              </a:rPr>
              <a:t>Neprofitne organizacije koje obavljaju gospodarsku djelatnost te su po toj osnovi obveznice obračuna poreza na dobit </a:t>
            </a:r>
            <a:r>
              <a:rPr lang="hr-HR" b="1" dirty="0">
                <a:solidFill>
                  <a:schemeClr val="bg1"/>
                </a:solidFill>
                <a:latin typeface="Bahnschrift Light Condensed" panose="020B0502040204020203" pitchFamily="34" charset="0"/>
              </a:rPr>
              <a:t>osim financijskih izvještaja propisanih Zakonom i Pravilnikom o računovodstvu, obvezne su obračunati i platiti porez na dobit za gospodarsku djelatnost i Poreznoj upravi podnijeti Prijavu poreza na dobit.</a:t>
            </a:r>
            <a:r>
              <a:rPr lang="hr-HR" dirty="0">
                <a:solidFill>
                  <a:schemeClr val="bg1"/>
                </a:solidFill>
                <a:latin typeface="Bahnschrift Light Condensed" panose="020B0502040204020203" pitchFamily="34" charset="0"/>
              </a:rPr>
              <a:t> </a:t>
            </a:r>
          </a:p>
          <a:p>
            <a:pPr fontAlgn="base"/>
            <a:r>
              <a:rPr lang="hr-HR" dirty="0">
                <a:solidFill>
                  <a:schemeClr val="bg1"/>
                </a:solidFill>
                <a:latin typeface="Bahnschrift Light Condensed" panose="020B0502040204020203" pitchFamily="34" charset="0"/>
              </a:rPr>
              <a:t>Ako zakonski zastupnik neprofitne organizacije odluči da neprofitna organizacija prelazi na vođenje jednostavnog knjigovodstva, treba o tome izvijestiti Ministarstvo financija najkasnije u roku predviđenom za podnošenje godišnjih financijskih izvještaja za prethodnu poslovnu godinu. O Odluci o promjeni u načinu vođenja računovodstva Ministarstvo financija izvještava se dostavom Obrasca: RNO-P kojim se provode promjene u Registru neprofitnih organizacija.</a:t>
            </a:r>
          </a:p>
          <a:p>
            <a:pPr fontAlgn="base"/>
            <a:r>
              <a:rPr lang="hr-HR" dirty="0">
                <a:solidFill>
                  <a:schemeClr val="bg1"/>
                </a:solidFill>
                <a:latin typeface="Bahnschrift Light Condensed" panose="020B0502040204020203" pitchFamily="34" charset="0"/>
              </a:rPr>
              <a:t>Podatak prijavljen u Registru neprofitnih organizacija za svaku se neprofitnu organizaciju može provjeriti na sljedećoj poveznici: https://banovac.mfin.hr/ </a:t>
            </a:r>
            <a:r>
              <a:rPr lang="hr-HR" dirty="0" err="1">
                <a:solidFill>
                  <a:schemeClr val="bg1"/>
                </a:solidFill>
                <a:latin typeface="Bahnschrift Light Condensed" panose="020B0502040204020203" pitchFamily="34" charset="0"/>
              </a:rPr>
              <a:t>rnoprt</a:t>
            </a:r>
            <a:r>
              <a:rPr lang="hr-HR" dirty="0">
                <a:solidFill>
                  <a:schemeClr val="bg1"/>
                </a:solidFill>
                <a:latin typeface="Bahnschrift Light Condensed" panose="020B0502040204020203" pitchFamily="34" charset="0"/>
              </a:rPr>
              <a:t>/Index.</a:t>
            </a:r>
          </a:p>
          <a:p>
            <a:pPr fontAlgn="base"/>
            <a:endParaRPr lang="hr-HR" dirty="0">
              <a:solidFill>
                <a:schemeClr val="bg1"/>
              </a:solidFill>
            </a:endParaRPr>
          </a:p>
        </p:txBody>
      </p:sp>
    </p:spTree>
    <p:extLst>
      <p:ext uri="{BB962C8B-B14F-4D97-AF65-F5344CB8AC3E}">
        <p14:creationId xmlns:p14="http://schemas.microsoft.com/office/powerpoint/2010/main" val="187978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679848"/>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Dvojno knjigovodstvo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sz="2700" b="1" dirty="0">
                <a:solidFill>
                  <a:srgbClr val="002060"/>
                </a:solidFill>
                <a:effectLst>
                  <a:outerShdw blurRad="38100" dist="38100" dir="2700000" algn="tl">
                    <a:srgbClr val="000000">
                      <a:alpha val="43137"/>
                    </a:srgbClr>
                  </a:outerShdw>
                </a:effectLst>
                <a:latin typeface="Bahnschrift Light Condensed" panose="020B0502040204020203" pitchFamily="34" charset="0"/>
              </a:rPr>
              <a:t>Temeljne razlike računovodstva neprofitnih organizacija koje primjenjuju </a:t>
            </a:r>
            <a:r>
              <a:rPr lang="hr-HR" sz="2700" b="1" dirty="0" err="1">
                <a:solidFill>
                  <a:srgbClr val="002060"/>
                </a:solidFill>
                <a:effectLst>
                  <a:outerShdw blurRad="38100" dist="38100" dir="2700000" algn="tl">
                    <a:srgbClr val="000000">
                      <a:alpha val="43137"/>
                    </a:srgbClr>
                  </a:outerShdw>
                </a:effectLst>
                <a:latin typeface="Bahnschrift Light Condensed" panose="020B0502040204020203" pitchFamily="34" charset="0"/>
              </a:rPr>
              <a:t>dvostavno</a:t>
            </a:r>
            <a:r>
              <a:rPr lang="hr-HR" sz="2700" b="1" dirty="0">
                <a:solidFill>
                  <a:srgbClr val="002060"/>
                </a:solidFill>
                <a:effectLst>
                  <a:outerShdw blurRad="38100" dist="38100" dir="2700000" algn="tl">
                    <a:srgbClr val="000000">
                      <a:alpha val="43137"/>
                    </a:srgbClr>
                  </a:outerShdw>
                </a:effectLst>
                <a:latin typeface="Bahnschrift Light Condensed" panose="020B0502040204020203" pitchFamily="34" charset="0"/>
              </a:rPr>
              <a:t> knjigovodstvo i poduzetničkog računovodstva</a:t>
            </a:r>
            <a:br>
              <a:rPr lang="hr-HR" sz="2700" dirty="0">
                <a:solidFill>
                  <a:schemeClr val="bg1"/>
                </a:solidFill>
                <a:latin typeface="Bahnschrift Light Condensed" panose="020B0502040204020203" pitchFamily="34" charset="0"/>
              </a:rPr>
            </a:br>
            <a:endPar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Pravokutnik 3"/>
          <p:cNvSpPr/>
          <p:nvPr/>
        </p:nvSpPr>
        <p:spPr>
          <a:xfrm>
            <a:off x="765821" y="1844824"/>
            <a:ext cx="11089231" cy="4062651"/>
          </a:xfrm>
          <a:prstGeom prst="rect">
            <a:avLst/>
          </a:prstGeom>
        </p:spPr>
        <p:txBody>
          <a:bodyPr wrap="square">
            <a:spAutoFit/>
          </a:bodyPr>
          <a:lstStyle/>
          <a:p>
            <a:pPr fontAlgn="base"/>
            <a:r>
              <a:rPr lang="hr-HR" sz="2000" dirty="0">
                <a:solidFill>
                  <a:schemeClr val="bg1"/>
                </a:solidFill>
                <a:latin typeface="Bahnschrift Light Condensed" panose="020B0502040204020203" pitchFamily="34" charset="0"/>
              </a:rPr>
              <a:t>1. RAČUNSKI PLAN UDRUGE – izrijekom je propisan, ima 7 razreda, knjigovodstveni računi mogu se mijenjati tek od 5 razine.</a:t>
            </a:r>
          </a:p>
          <a:p>
            <a:pPr fontAlgn="base"/>
            <a:r>
              <a:rPr lang="hr-HR" sz="2000" dirty="0">
                <a:solidFill>
                  <a:schemeClr val="bg1"/>
                </a:solidFill>
                <a:latin typeface="Bahnschrift Light Condensed" panose="020B0502040204020203" pitchFamily="34" charset="0"/>
              </a:rPr>
              <a:t>2. Nisu dopuštene primjene stope otpisa osim u tri okolnosti, ako se dugotrajna nefinancijska imovina:</a:t>
            </a:r>
          </a:p>
          <a:p>
            <a:pPr fontAlgn="base"/>
            <a:r>
              <a:rPr lang="hr-HR" sz="2000" dirty="0">
                <a:solidFill>
                  <a:schemeClr val="bg1"/>
                </a:solidFill>
                <a:latin typeface="Bahnschrift Light Condensed" panose="020B0502040204020203" pitchFamily="34" charset="0"/>
              </a:rPr>
              <a:t>2.1. koristi za gospodarsku djelatnost kod neprofitnih organizacija obveznica poreza na dobit</a:t>
            </a:r>
          </a:p>
          <a:p>
            <a:pPr fontAlgn="base"/>
            <a:r>
              <a:rPr lang="hr-HR" sz="2000" dirty="0">
                <a:solidFill>
                  <a:schemeClr val="bg1"/>
                </a:solidFill>
                <a:latin typeface="Bahnschrift Light Condensed" panose="020B0502040204020203" pitchFamily="34" charset="0"/>
              </a:rPr>
              <a:t>2.2. nabavlja se donacija povezana s izvršenjem ugovornih programa (projekata i aktivnosti)</a:t>
            </a:r>
          </a:p>
          <a:p>
            <a:pPr fontAlgn="base"/>
            <a:r>
              <a:rPr lang="hr-HR" sz="2000" dirty="0">
                <a:solidFill>
                  <a:schemeClr val="bg1"/>
                </a:solidFill>
                <a:latin typeface="Bahnschrift Light Condensed" panose="020B0502040204020203" pitchFamily="34" charset="0"/>
              </a:rPr>
              <a:t>2.3. nabavlja se donacija povezana s nefinancijskom imovinom.</a:t>
            </a:r>
          </a:p>
          <a:p>
            <a:pPr fontAlgn="base"/>
            <a:r>
              <a:rPr lang="hr-HR" sz="2000" dirty="0">
                <a:solidFill>
                  <a:schemeClr val="bg1"/>
                </a:solidFill>
                <a:latin typeface="Bahnschrift Light Condensed" panose="020B0502040204020203" pitchFamily="34" charset="0"/>
              </a:rPr>
              <a:t>3. OBVEZE – ne postoje razlike u vremenu njihova priznavanja i uključivanja u pozicije glavne knjige</a:t>
            </a:r>
          </a:p>
          <a:p>
            <a:pPr fontAlgn="base"/>
            <a:r>
              <a:rPr lang="hr-HR" sz="2000" dirty="0">
                <a:solidFill>
                  <a:schemeClr val="bg1"/>
                </a:solidFill>
                <a:latin typeface="Bahnschrift Light Condensed" panose="020B0502040204020203" pitchFamily="34" charset="0"/>
              </a:rPr>
              <a:t>4. PRIHODI – temeljna podjela u neprofitnom računovodstvu je na </a:t>
            </a:r>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recipročne</a:t>
            </a:r>
            <a:r>
              <a:rPr lang="hr-HR" sz="2000" dirty="0">
                <a:solidFill>
                  <a:schemeClr val="bg1"/>
                </a:solidFill>
                <a:latin typeface="Bahnschrift Light Condensed" panose="020B0502040204020203" pitchFamily="34" charset="0"/>
              </a:rPr>
              <a:t> i </a:t>
            </a:r>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ne recipročne prihode</a:t>
            </a:r>
            <a:r>
              <a:rPr lang="hr-HR" sz="2000" dirty="0">
                <a:solidFill>
                  <a:schemeClr val="bg1"/>
                </a:solidFill>
                <a:latin typeface="Bahnschrift Light Condensed" panose="020B0502040204020203" pitchFamily="34" charset="0"/>
              </a:rPr>
              <a:t>. </a:t>
            </a:r>
          </a:p>
          <a:p>
            <a:pPr fontAlgn="base"/>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Recipročni prihodi </a:t>
            </a:r>
            <a:r>
              <a:rPr lang="hr-HR" sz="2000" dirty="0">
                <a:solidFill>
                  <a:schemeClr val="bg1"/>
                </a:solidFill>
                <a:latin typeface="Bahnschrift Light Condensed" panose="020B0502040204020203" pitchFamily="34" charset="0"/>
              </a:rPr>
              <a:t>– vezani su za isporuke dobara i usluga. Ovi prihodi bi trebali s obzirom na prirodu rada neprofitnih organizacija biti neznatno zastupljeni u ukupnom prihodu razdoblja. </a:t>
            </a:r>
          </a:p>
          <a:p>
            <a:pPr fontAlgn="base"/>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Ne recipročni prihodi </a:t>
            </a:r>
            <a:r>
              <a:rPr lang="hr-HR" sz="2000" dirty="0">
                <a:solidFill>
                  <a:schemeClr val="bg1"/>
                </a:solidFill>
                <a:latin typeface="Bahnschrift Light Condensed" panose="020B0502040204020203" pitchFamily="34" charset="0"/>
              </a:rPr>
              <a:t>su prihodi od donacija, članarine, pomoći, doprinosa i ostalih sličnih prihoda, te se ovi prihodi mogu priznati u cijelosti u izvještajnom razdoblju za razliku od poduzetničkog računovodstva. Međutim ukoliko su vezani za donaciju nefinancijske imovine koja se amortizira te ako su povezani s ugovorenim programima(aktivnostima i projektima)moraju </a:t>
            </a:r>
            <a:r>
              <a:rPr lang="hr-HR" dirty="0">
                <a:solidFill>
                  <a:schemeClr val="bg1"/>
                </a:solidFill>
                <a:latin typeface="Bahnschrift Light Condensed" panose="020B0502040204020203" pitchFamily="34" charset="0"/>
              </a:rPr>
              <a:t>se </a:t>
            </a:r>
            <a:r>
              <a:rPr lang="hr-HR" sz="2000" dirty="0">
                <a:solidFill>
                  <a:schemeClr val="bg1"/>
                </a:solidFill>
                <a:latin typeface="Bahnschrift Light Condensed" panose="020B0502040204020203" pitchFamily="34" charset="0"/>
              </a:rPr>
              <a:t>odgađati kao i u poduzetničkom računovodstvu. </a:t>
            </a:r>
            <a:endParaRPr lang="hr-HR" sz="2000" b="0" i="0" dirty="0">
              <a:solidFill>
                <a:schemeClr val="bg1"/>
              </a:solidFill>
              <a:effectLst/>
              <a:latin typeface="+mj-lt"/>
            </a:endParaRPr>
          </a:p>
        </p:txBody>
      </p:sp>
    </p:spTree>
    <p:extLst>
      <p:ext uri="{BB962C8B-B14F-4D97-AF65-F5344CB8AC3E}">
        <p14:creationId xmlns:p14="http://schemas.microsoft.com/office/powerpoint/2010/main" val="188248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463824"/>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Dvojno knjigovodstvo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sz="2200" b="1" dirty="0">
                <a:solidFill>
                  <a:srgbClr val="002060"/>
                </a:solidFill>
                <a:effectLst>
                  <a:outerShdw blurRad="38100" dist="38100" dir="2700000" algn="tl">
                    <a:srgbClr val="000000">
                      <a:alpha val="43137"/>
                    </a:srgbClr>
                  </a:outerShdw>
                </a:effectLst>
                <a:latin typeface="Bahnschrift Light Condensed" panose="020B0502040204020203" pitchFamily="34" charset="0"/>
              </a:rPr>
              <a:t>Temeljne razlike računovodstva neprofitnih organizacija koje primjenjuju </a:t>
            </a:r>
            <a:r>
              <a:rPr lang="hr-HR" sz="2200" b="1" dirty="0" err="1">
                <a:solidFill>
                  <a:srgbClr val="002060"/>
                </a:solidFill>
                <a:effectLst>
                  <a:outerShdw blurRad="38100" dist="38100" dir="2700000" algn="tl">
                    <a:srgbClr val="000000">
                      <a:alpha val="43137"/>
                    </a:srgbClr>
                  </a:outerShdw>
                </a:effectLst>
                <a:latin typeface="Bahnschrift Light Condensed" panose="020B0502040204020203" pitchFamily="34" charset="0"/>
              </a:rPr>
              <a:t>dvostavno</a:t>
            </a:r>
            <a:r>
              <a:rPr lang="hr-HR" sz="2200" b="1" dirty="0">
                <a:solidFill>
                  <a:srgbClr val="002060"/>
                </a:solidFill>
                <a:effectLst>
                  <a:outerShdw blurRad="38100" dist="38100" dir="2700000" algn="tl">
                    <a:srgbClr val="000000">
                      <a:alpha val="43137"/>
                    </a:srgbClr>
                  </a:outerShdw>
                </a:effectLst>
                <a:latin typeface="Bahnschrift Light Condensed" panose="020B0502040204020203" pitchFamily="34" charset="0"/>
              </a:rPr>
              <a:t> knjigovodstvo i poduzetničkog računovodstva</a:t>
            </a:r>
            <a:br>
              <a:rPr lang="hr-HR" sz="2200" dirty="0">
                <a:solidFill>
                  <a:schemeClr val="bg1"/>
                </a:solidFill>
                <a:latin typeface="Bahnschrift Light Condensed" panose="020B0502040204020203" pitchFamily="34" charset="0"/>
              </a:rPr>
            </a:br>
            <a:endParaRPr lang="hr-HR" sz="2200" b="1" dirty="0">
              <a:solidFill>
                <a:srgbClr val="FFC000"/>
              </a:solidFill>
              <a:effectLst>
                <a:outerShdw blurRad="38100" dist="38100" dir="2700000" algn="tl">
                  <a:srgbClr val="000000">
                    <a:alpha val="43137"/>
                  </a:srgbClr>
                </a:outerShdw>
              </a:effectLst>
              <a:latin typeface="Bahnschrift Light Condensed" panose="020B0502040204020203" pitchFamily="34" charset="0"/>
            </a:endParaRPr>
          </a:p>
        </p:txBody>
      </p:sp>
      <p:sp>
        <p:nvSpPr>
          <p:cNvPr id="3" name="Rezervirano mjesto sadržaja 2"/>
          <p:cNvSpPr>
            <a:spLocks noGrp="1"/>
          </p:cNvSpPr>
          <p:nvPr>
            <p:ph sz="half" idx="1"/>
          </p:nvPr>
        </p:nvSpPr>
        <p:spPr>
          <a:xfrm>
            <a:off x="693812" y="1700808"/>
            <a:ext cx="9793088" cy="4423764"/>
          </a:xfrm>
        </p:spPr>
        <p:txBody>
          <a:bodyPr>
            <a:normAutofit/>
          </a:bodyPr>
          <a:lstStyle/>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7" name="Rezervirano mjesto sadržaja 2"/>
          <p:cNvSpPr>
            <a:spLocks noGrp="1"/>
          </p:cNvSpPr>
          <p:nvPr>
            <p:ph sz="half" idx="1"/>
          </p:nvPr>
        </p:nvSpPr>
        <p:spPr>
          <a:xfrm>
            <a:off x="693812" y="5373216"/>
            <a:ext cx="10009112" cy="1027584"/>
          </a:xfrm>
        </p:spPr>
        <p:txBody>
          <a:bodyPr>
            <a:normAutofit/>
          </a:bodyPr>
          <a:lstStyle/>
          <a:p>
            <a:pPr marL="0" indent="0">
              <a:buNone/>
            </a:pPr>
            <a:r>
              <a:rPr lang="hr-HR" dirty="0">
                <a:solidFill>
                  <a:schemeClr val="bg1"/>
                </a:solidFill>
              </a:rPr>
              <a:t> </a:t>
            </a:r>
          </a:p>
          <a:p>
            <a:pPr marL="0" indent="0">
              <a:buNone/>
            </a:pPr>
            <a:endParaRPr lang="hr-HR" dirty="0">
              <a:solidFill>
                <a:schemeClr val="bg1"/>
              </a:solidFill>
            </a:endParaRPr>
          </a:p>
        </p:txBody>
      </p:sp>
      <p:sp>
        <p:nvSpPr>
          <p:cNvPr id="4" name="Pravokutnik 3"/>
          <p:cNvSpPr/>
          <p:nvPr/>
        </p:nvSpPr>
        <p:spPr>
          <a:xfrm>
            <a:off x="765821" y="1844824"/>
            <a:ext cx="11089231" cy="4708981"/>
          </a:xfrm>
          <a:prstGeom prst="rect">
            <a:avLst/>
          </a:prstGeom>
        </p:spPr>
        <p:txBody>
          <a:bodyPr wrap="square">
            <a:spAutoFit/>
          </a:bodyPr>
          <a:lstStyle/>
          <a:p>
            <a:pPr fontAlgn="base"/>
            <a:r>
              <a:rPr lang="hr-HR" sz="2000" dirty="0">
                <a:solidFill>
                  <a:schemeClr val="bg1"/>
                </a:solidFill>
                <a:latin typeface="Bahnschrift Light Condensed" panose="020B0502040204020203" pitchFamily="34" charset="0"/>
              </a:rPr>
              <a:t>5. RASHODI – za razliku od poduzetničkog računovodstva kod neprofitnih organizacija rashodi se ne sučeljavaju s prihodima, osim ako je riječ o rashodima koji su povezani s ostvarenjem recipročnih prihoda.</a:t>
            </a:r>
          </a:p>
          <a:p>
            <a:pPr fontAlgn="base"/>
            <a:endParaRPr lang="hr-HR" sz="2000" dirty="0">
              <a:solidFill>
                <a:schemeClr val="bg1"/>
              </a:solidFill>
              <a:latin typeface="Bahnschrift Light Condensed" panose="020B0502040204020203" pitchFamily="34" charset="0"/>
            </a:endParaRPr>
          </a:p>
          <a:p>
            <a:pPr fontAlgn="base"/>
            <a:r>
              <a:rPr lang="hr-HR" sz="2000" dirty="0">
                <a:solidFill>
                  <a:schemeClr val="bg1"/>
                </a:solidFill>
                <a:latin typeface="Bahnschrift Light Condensed" panose="020B0502040204020203" pitchFamily="34" charset="0"/>
              </a:rPr>
              <a:t>6. POREZI</a:t>
            </a:r>
          </a:p>
          <a:p>
            <a:pPr fontAlgn="base"/>
            <a:endParaRPr lang="hr-HR" sz="2000" dirty="0">
              <a:solidFill>
                <a:schemeClr val="bg1"/>
              </a:solidFill>
              <a:latin typeface="Bahnschrift Light Condensed" panose="020B0502040204020203" pitchFamily="34" charset="0"/>
            </a:endParaRPr>
          </a:p>
          <a:p>
            <a:pPr fontAlgn="base"/>
            <a:r>
              <a:rPr lang="hr-HR" sz="2000" dirty="0">
                <a:solidFill>
                  <a:schemeClr val="bg1"/>
                </a:solidFill>
                <a:latin typeface="Bahnschrift Light Condensed" panose="020B0502040204020203" pitchFamily="34" charset="0"/>
              </a:rPr>
              <a:t>6.1. POREZ NA DODANU VRIJEDNOST – ako im je vrijednost poduzetničkih isporuka veća od 60.000,00 eura postaju obveznicima obračunavanja i plaćanja poreza na dodanu vrijednost na isporuke dobara i pružanje usluga u nacionalnom prometu, osim ako Zakonom o PDV-u nisu oslobođene. Primljene donacije (darovi u novcu i stvarima) za primatelja donacije nisu povezane s isporukama pa se ne mogu ni zbrajati u svotu od 60.000,00 eura .</a:t>
            </a:r>
          </a:p>
          <a:p>
            <a:pPr fontAlgn="base"/>
            <a:r>
              <a:rPr lang="hr-HR" sz="2000" dirty="0">
                <a:solidFill>
                  <a:schemeClr val="bg1"/>
                </a:solidFill>
                <a:latin typeface="Bahnschrift Light Condensed" panose="020B0502040204020203" pitchFamily="34" charset="0"/>
              </a:rPr>
              <a:t>6.2. POREZ NA DOBITAK – je obveznik, ako obavlja gospodarske djelatnosti čije bi neoporezivanje dovelo do stjecanja neopravdanih povlastica na tržištu.</a:t>
            </a:r>
          </a:p>
          <a:p>
            <a:pPr fontAlgn="base"/>
            <a:r>
              <a:rPr lang="hr-HR" sz="2000" dirty="0">
                <a:solidFill>
                  <a:schemeClr val="bg1"/>
                </a:solidFill>
                <a:latin typeface="Bahnschrift Light Condensed" panose="020B0502040204020203" pitchFamily="34" charset="0"/>
              </a:rPr>
              <a:t>6.3. POREZ NA DOHODAK – neprofitne organizacije se  razlikuju u ovom poreznom tretmanu u odnosu na poduzetničke „profitne” osobe u oporezivanju isplata što ih daju fizičkim osobama koje nisu njihovi radnici. One mogu neoporezivo isplatiti troškove službenog putovanja (hotel i prijevoz) osobama koje nisu njihovi radnici uz ispunjenje uvjeta koji su definirani Zakonom o porezu na dohodak.</a:t>
            </a:r>
            <a:endParaRPr lang="hr-HR" sz="2000" b="0" i="0" dirty="0">
              <a:solidFill>
                <a:schemeClr val="bg1"/>
              </a:solidFill>
              <a:effectLst/>
              <a:latin typeface="Bahnschrift Light Condensed" panose="020B0502040204020203" pitchFamily="34" charset="0"/>
            </a:endParaRPr>
          </a:p>
        </p:txBody>
      </p:sp>
    </p:spTree>
    <p:extLst>
      <p:ext uri="{BB962C8B-B14F-4D97-AF65-F5344CB8AC3E}">
        <p14:creationId xmlns:p14="http://schemas.microsoft.com/office/powerpoint/2010/main" val="397647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979612" y="381000"/>
            <a:ext cx="9144001" cy="954832"/>
          </a:xfrm>
        </p:spPr>
        <p:txBody>
          <a:bodyPr rtlCol="0">
            <a:normAutofit fontScale="90000"/>
          </a:bodyPr>
          <a:lstStyle/>
          <a:p>
            <a:pPr rtl="0"/>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dirty="0">
                <a:solidFill>
                  <a:srgbClr val="FFC000"/>
                </a:solidFill>
                <a:effectLst>
                  <a:outerShdw blurRad="38100" dist="38100" dir="2700000" algn="tl">
                    <a:srgbClr val="000000">
                      <a:alpha val="43137"/>
                    </a:srgbClr>
                  </a:outerShdw>
                </a:effectLst>
                <a:latin typeface="Bahnschrift Light Condensed" panose="020B0502040204020203" pitchFamily="34" charset="0"/>
              </a:rPr>
              <a:t>Načela djelovanja udruga</a:t>
            </a:r>
          </a:p>
        </p:txBody>
      </p:sp>
      <p:sp>
        <p:nvSpPr>
          <p:cNvPr id="3" name="Rezervirano mjesto za sadržaj 2"/>
          <p:cNvSpPr>
            <a:spLocks noGrp="1"/>
          </p:cNvSpPr>
          <p:nvPr>
            <p:ph sz="half" idx="1"/>
          </p:nvPr>
        </p:nvSpPr>
        <p:spPr>
          <a:xfrm>
            <a:off x="444379" y="1335832"/>
            <a:ext cx="10966213" cy="5064968"/>
          </a:xfrm>
        </p:spPr>
        <p:txBody>
          <a:bodyPr rtlCol="0">
            <a:normAutofit/>
          </a:bodyPr>
          <a:lstStyle/>
          <a:p>
            <a:pPr rtl="0"/>
            <a:r>
              <a:rPr lang="hr-HR" dirty="0">
                <a:solidFill>
                  <a:schemeClr val="bg1"/>
                </a:solidFill>
                <a:latin typeface="Bahnschrift Light Condensed" panose="020B0502040204020203" pitchFamily="34" charset="0"/>
              </a:rPr>
              <a:t>Načela djelovanja Udruga:</a:t>
            </a:r>
          </a:p>
          <a:p>
            <a:pPr marL="457200" indent="-457200" rtl="0">
              <a:buAutoNum type="arabicPeriod"/>
            </a:pPr>
            <a:r>
              <a:rPr lang="hr-HR" dirty="0">
                <a:solidFill>
                  <a:schemeClr val="bg1"/>
                </a:solidFill>
                <a:latin typeface="Bahnschrift Light Condensed" panose="020B0502040204020203" pitchFamily="34" charset="0"/>
              </a:rPr>
              <a:t>NAČELO NEOVISNOSTI – samostalno utvrđuje svoje područje djelovanja, ciljeve i djelatnosti, svoj unutarnji ustroj i samostalno obavlja djelatnosti koje nisu u suprotnosti s Ustavom i zakonom.</a:t>
            </a:r>
          </a:p>
          <a:p>
            <a:pPr marL="457200" indent="-457200" rtl="0">
              <a:buAutoNum type="arabicPeriod"/>
            </a:pPr>
            <a:r>
              <a:rPr lang="hr-HR" dirty="0">
                <a:solidFill>
                  <a:schemeClr val="bg1"/>
                </a:solidFill>
                <a:latin typeface="Bahnschrift Light Condensed" panose="020B0502040204020203" pitchFamily="34" charset="0"/>
              </a:rPr>
              <a:t>NAČELA JAVNOSTI – javnost rada Udruge uređuje se Statutom udruge i zakonom.</a:t>
            </a:r>
          </a:p>
          <a:p>
            <a:pPr marL="457200" indent="-457200" rtl="0">
              <a:buAutoNum type="arabicPeriod"/>
            </a:pPr>
            <a:r>
              <a:rPr lang="hr-HR" dirty="0">
                <a:solidFill>
                  <a:schemeClr val="bg1"/>
                </a:solidFill>
                <a:latin typeface="Bahnschrift Light Condensed" panose="020B0502040204020203" pitchFamily="34" charset="0"/>
              </a:rPr>
              <a:t>NAČELO DEMOKRATSKOG USTROJA – udrugom upravljaju članovi na način da unutarnji ustroj udruge mora bit zasnovan na načelima demokratskog zastupanja i demokratskog načina očitovanja volje članova.</a:t>
            </a:r>
          </a:p>
          <a:p>
            <a:pPr marL="457200" indent="-457200" rtl="0">
              <a:buAutoNum type="arabicPeriod"/>
            </a:pPr>
            <a:r>
              <a:rPr lang="hr-HR" dirty="0">
                <a:solidFill>
                  <a:schemeClr val="bg1"/>
                </a:solidFill>
                <a:latin typeface="Bahnschrift Light Condensed" panose="020B0502040204020203" pitchFamily="34" charset="0"/>
              </a:rPr>
              <a:t>NAČELO NEPROFITNOSTI – </a:t>
            </a: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ne osniva se sa svrhom stjecanja dobiti</a:t>
            </a:r>
            <a:r>
              <a:rPr lang="hr-HR" dirty="0">
                <a:solidFill>
                  <a:schemeClr val="bg1"/>
                </a:solidFill>
                <a:latin typeface="Bahnschrift Light Condensed" panose="020B0502040204020203" pitchFamily="34" charset="0"/>
              </a:rPr>
              <a:t>, ali </a:t>
            </a:r>
            <a:r>
              <a:rPr lang="hr-HR" dirty="0">
                <a:solidFill>
                  <a:srgbClr val="FF0000"/>
                </a:solidFill>
                <a:latin typeface="Bahnschrift Light Condensed" panose="020B0502040204020203" pitchFamily="34" charset="0"/>
              </a:rPr>
              <a:t>može obavljati gospodarsku djelatnost</a:t>
            </a:r>
            <a:r>
              <a:rPr lang="hr-HR" dirty="0">
                <a:solidFill>
                  <a:schemeClr val="bg1"/>
                </a:solidFill>
                <a:latin typeface="Bahnschrift Light Condensed" panose="020B0502040204020203" pitchFamily="34" charset="0"/>
              </a:rPr>
              <a:t>, sukladno zakonu i statutu.</a:t>
            </a:r>
          </a:p>
        </p:txBody>
      </p:sp>
      <p:pic>
        <p:nvPicPr>
          <p:cNvPr id="4" name="Picture 2" descr="image">
            <a:extLst>
              <a:ext uri="{FF2B5EF4-FFF2-40B4-BE49-F238E27FC236}">
                <a16:creationId xmlns:a16="http://schemas.microsoft.com/office/drawing/2014/main" id="{B02797D0-63D0-7EF7-1643-F0E2DF7981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7">
            <a:extLst>
              <a:ext uri="{FF2B5EF4-FFF2-40B4-BE49-F238E27FC236}">
                <a16:creationId xmlns:a16="http://schemas.microsoft.com/office/drawing/2014/main" id="{8F252CCE-4E8B-90D2-C4D1-2EACF3064F6C}"/>
              </a:ext>
            </a:extLst>
          </p:cNvPr>
          <p:cNvSpPr>
            <a:spLocks noGrp="1"/>
          </p:cNvSpPr>
          <p:nvPr>
            <p:ph type="ftr" sz="quarter" idx="11"/>
          </p:nvPr>
        </p:nvSpPr>
        <p:spPr/>
        <p:txBody>
          <a:bodyPr/>
          <a:lstStyle/>
          <a:p>
            <a:pPr rtl="0"/>
            <a:r>
              <a:rPr lang="en-US" noProof="0" dirty="0">
                <a:solidFill>
                  <a:schemeClr val="bg1"/>
                </a:solidFill>
                <a:effectLst>
                  <a:outerShdw blurRad="38100" dist="38100" dir="2700000" algn="tl">
                    <a:srgbClr val="000000">
                      <a:alpha val="43137"/>
                    </a:srgbClr>
                  </a:outerShdw>
                </a:effectLst>
              </a:rPr>
              <a:t>www.trokut.eu - ured22</a:t>
            </a:r>
            <a:endParaRPr lang="hr-HR"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44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463824"/>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DONACIJE NEPROFITNIM ORGANIZACIJAMA IZ PRORAČUNA I SPONZORSTVO</a:t>
            </a:r>
            <a:br>
              <a:rPr lang="hr-HR" b="1" dirty="0">
                <a:solidFill>
                  <a:srgbClr val="FFC000"/>
                </a:solidFill>
                <a:effectLst>
                  <a:outerShdw blurRad="38100" dist="38100" dir="2700000" algn="tl">
                    <a:srgbClr val="000000">
                      <a:alpha val="43137"/>
                    </a:srgbClr>
                  </a:outerShdw>
                </a:effectLst>
              </a:rPr>
            </a:br>
            <a:endParaRPr lang="hr-HR" sz="2000" b="1" dirty="0">
              <a:solidFill>
                <a:srgbClr val="FFC000"/>
              </a:solidFill>
              <a:effectLst>
                <a:outerShdw blurRad="38100" dist="38100" dir="2700000" algn="tl">
                  <a:srgbClr val="000000">
                    <a:alpha val="43137"/>
                  </a:srgbClr>
                </a:outerShdw>
              </a:effectLst>
            </a:endParaRPr>
          </a:p>
        </p:txBody>
      </p:sp>
      <p:sp>
        <p:nvSpPr>
          <p:cNvPr id="3" name="Rezervirano mjesto sadržaja 2"/>
          <p:cNvSpPr>
            <a:spLocks noGrp="1"/>
          </p:cNvSpPr>
          <p:nvPr>
            <p:ph sz="half" idx="1"/>
          </p:nvPr>
        </p:nvSpPr>
        <p:spPr>
          <a:xfrm>
            <a:off x="693812" y="1700808"/>
            <a:ext cx="9793088" cy="4423764"/>
          </a:xfrm>
        </p:spPr>
        <p:txBody>
          <a:bodyPr>
            <a:normAutofit/>
          </a:bodyPr>
          <a:lstStyle/>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7" name="Rezervirano mjesto sadržaja 2"/>
          <p:cNvSpPr>
            <a:spLocks noGrp="1"/>
          </p:cNvSpPr>
          <p:nvPr>
            <p:ph sz="half" idx="1"/>
          </p:nvPr>
        </p:nvSpPr>
        <p:spPr>
          <a:xfrm>
            <a:off x="693812" y="5373216"/>
            <a:ext cx="10009112" cy="1027584"/>
          </a:xfrm>
        </p:spPr>
        <p:txBody>
          <a:bodyPr>
            <a:normAutofit/>
          </a:bodyPr>
          <a:lstStyle/>
          <a:p>
            <a:pPr marL="0" indent="0">
              <a:buNone/>
            </a:pPr>
            <a:r>
              <a:rPr lang="hr-HR" dirty="0">
                <a:solidFill>
                  <a:schemeClr val="bg1"/>
                </a:solidFill>
              </a:rPr>
              <a:t> </a:t>
            </a:r>
          </a:p>
          <a:p>
            <a:pPr marL="0" indent="0">
              <a:buNone/>
            </a:pPr>
            <a:endParaRPr lang="hr-HR" dirty="0">
              <a:solidFill>
                <a:schemeClr val="bg1"/>
              </a:solidFill>
            </a:endParaRPr>
          </a:p>
        </p:txBody>
      </p:sp>
      <p:sp>
        <p:nvSpPr>
          <p:cNvPr id="4" name="Pravokutnik 3"/>
          <p:cNvSpPr/>
          <p:nvPr/>
        </p:nvSpPr>
        <p:spPr>
          <a:xfrm>
            <a:off x="477788" y="1844824"/>
            <a:ext cx="11449271" cy="4401205"/>
          </a:xfrm>
          <a:prstGeom prst="rect">
            <a:avLst/>
          </a:prstGeom>
        </p:spPr>
        <p:txBody>
          <a:bodyPr wrap="square">
            <a:spAutoFit/>
          </a:bodyPr>
          <a:lstStyle/>
          <a:p>
            <a:pPr fontAlgn="base"/>
            <a:r>
              <a:rPr lang="hr-HR" b="1" dirty="0">
                <a:solidFill>
                  <a:schemeClr val="bg1"/>
                </a:solidFill>
                <a:effectLst>
                  <a:outerShdw blurRad="38100" dist="38100" dir="2700000" algn="tl">
                    <a:srgbClr val="000000">
                      <a:alpha val="43137"/>
                    </a:srgbClr>
                  </a:outerShdw>
                </a:effectLst>
              </a:rPr>
              <a:t> </a:t>
            </a: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Donacije</a:t>
            </a:r>
            <a:r>
              <a:rPr lang="hr-HR" sz="2000" dirty="0">
                <a:solidFill>
                  <a:schemeClr val="bg1"/>
                </a:solidFill>
                <a:latin typeface="Bahnschrift Light Condensed" panose="020B0502040204020203" pitchFamily="34" charset="0"/>
              </a:rPr>
              <a:t> su prijenosi sredstava (novca ili nefinancijske imovine) bez protučinidbe (</a:t>
            </a:r>
            <a:r>
              <a:rPr lang="hr-HR" sz="2000" i="1" dirty="0">
                <a:solidFill>
                  <a:schemeClr val="bg1"/>
                </a:solidFill>
                <a:latin typeface="Bahnschrift Light Condensed" panose="020B0502040204020203" pitchFamily="34" charset="0"/>
              </a:rPr>
              <a:t>protuusluge</a:t>
            </a:r>
            <a:r>
              <a:rPr lang="hr-HR" sz="2000" dirty="0">
                <a:solidFill>
                  <a:schemeClr val="bg1"/>
                </a:solidFill>
                <a:latin typeface="Bahnschrift Light Condensed" panose="020B0502040204020203" pitchFamily="34" charset="0"/>
              </a:rPr>
              <a:t>) i bez  naknade, dok se kod </a:t>
            </a: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sponzoriranja</a:t>
            </a:r>
            <a:r>
              <a:rPr lang="hr-HR" sz="2000" dirty="0">
                <a:solidFill>
                  <a:schemeClr val="bg1"/>
                </a:solidFill>
                <a:latin typeface="Bahnschrift Light Condensed" panose="020B0502040204020203" pitchFamily="34" charset="0"/>
              </a:rPr>
              <a:t> prijenos sredstava obavlja s protučinidbom. </a:t>
            </a:r>
          </a:p>
          <a:p>
            <a:pPr fontAlgn="base"/>
            <a:r>
              <a:rPr lang="hr-HR" sz="2000" dirty="0">
                <a:solidFill>
                  <a:schemeClr val="bg1"/>
                </a:solidFill>
                <a:latin typeface="Bahnschrift Light Condensed" panose="020B0502040204020203" pitchFamily="34" charset="0"/>
              </a:rPr>
              <a:t> - U proračunu odnosno financijskom planu proračuni i proračunski korisnici mogu predvidjeti davanje sredstava neprofitnim organizacijama: udrugama, sportskim društvima, zakladama i fondacijama, humanitarnim organizacijama, vjerskim zajednicama, političkim strankama itd. Takvi prijenosi se prema ekonomskoj klasifikaciji određuju kao </a:t>
            </a:r>
            <a:r>
              <a:rPr lang="hr-HR" sz="20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DONACIJE</a:t>
            </a:r>
            <a:r>
              <a:rPr lang="hr-HR" sz="2000" dirty="0">
                <a:solidFill>
                  <a:schemeClr val="bg1"/>
                </a:solidFill>
                <a:latin typeface="Bahnschrift Light Condensed" panose="020B0502040204020203" pitchFamily="34" charset="0"/>
              </a:rPr>
              <a:t>.</a:t>
            </a:r>
          </a:p>
          <a:p>
            <a:pPr fontAlgn="base"/>
            <a:r>
              <a:rPr lang="hr-HR" sz="2000" dirty="0">
                <a:solidFill>
                  <a:schemeClr val="bg1"/>
                </a:solidFill>
                <a:latin typeface="Bahnschrift Light Condensed" panose="020B0502040204020203" pitchFamily="34" charset="0"/>
              </a:rPr>
              <a:t> - </a:t>
            </a:r>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Donacije u novcu </a:t>
            </a:r>
            <a:r>
              <a:rPr lang="hr-HR" sz="2000" dirty="0">
                <a:solidFill>
                  <a:schemeClr val="bg1"/>
                </a:solidFill>
                <a:latin typeface="Bahnschrift Light Condensed" panose="020B0502040204020203" pitchFamily="34" charset="0"/>
              </a:rPr>
              <a:t>nisu oporezive PDV-om, ne ispostavlja se račun (jer nije bilo isporuke), a za proračun odnosno za proračunskog korisnika to je rashod. </a:t>
            </a:r>
          </a:p>
          <a:p>
            <a:pPr fontAlgn="base"/>
            <a:r>
              <a:rPr lang="hr-HR" sz="2000" dirty="0">
                <a:solidFill>
                  <a:schemeClr val="bg1"/>
                </a:solidFill>
                <a:latin typeface="Bahnschrift Light Condensed" panose="020B0502040204020203" pitchFamily="34" charset="0"/>
              </a:rPr>
              <a:t> - </a:t>
            </a:r>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Donacije nefinancijske imovine </a:t>
            </a:r>
            <a:r>
              <a:rPr lang="hr-HR" sz="2000" dirty="0">
                <a:solidFill>
                  <a:schemeClr val="bg1"/>
                </a:solidFill>
                <a:latin typeface="Bahnschrift Light Condensed" panose="020B0502040204020203" pitchFamily="34" charset="0"/>
              </a:rPr>
              <a:t>za proračun/proračunske korisnike - porezne obveznike PDV-a su u pravilu oporezive (PDV se obračunava na tržišnu vrijednost darovanih sredstava), a priznaju se kao prihodi od prodaje imovine i rashodi od donacija.</a:t>
            </a:r>
          </a:p>
          <a:p>
            <a:pPr fontAlgn="base"/>
            <a:r>
              <a:rPr lang="hr-HR" sz="2000" dirty="0">
                <a:solidFill>
                  <a:schemeClr val="bg1"/>
                </a:solidFill>
                <a:latin typeface="Bahnschrift Light Condensed" panose="020B0502040204020203" pitchFamily="34" charset="0"/>
              </a:rPr>
              <a:t> - Kod </a:t>
            </a:r>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sponzoriranja</a:t>
            </a:r>
            <a:r>
              <a:rPr lang="hr-HR" sz="2000" dirty="0">
                <a:solidFill>
                  <a:schemeClr val="bg1"/>
                </a:solidFill>
                <a:latin typeface="Bahnschrift Light Condensed" panose="020B0502040204020203" pitchFamily="34" charset="0"/>
              </a:rPr>
              <a:t> neprofitna organizacija koja primi sredstva od sponzora obavezna je sponzoru izdati račun za uslugu koju mu pruža zauzvrat, najčešće je to neki oblik promidžbe. Takav je prijenos sredstava neprofitnoj organizaciji oporeziv PDV-om, pa neprofitna organizacija obračunava i iskazuje PDV na računu, a neće obračunati PDV samo ako je mali porezni obveznik PDV-a i nije upisana u Registar obveznika PDV-a. Za proračun/proračunskog korisnika, ovakav prijenos predstavlja rashod promidžbe i informiranja ili dr., a ne rashod od donacije.</a:t>
            </a:r>
            <a:endParaRPr lang="hr-HR" sz="2000" b="0" i="0" dirty="0">
              <a:solidFill>
                <a:schemeClr val="bg1"/>
              </a:solidFill>
              <a:effectLst/>
              <a:latin typeface="Bahnschrift Light Condensed" panose="020B0502040204020203" pitchFamily="34" charset="0"/>
            </a:endParaRPr>
          </a:p>
        </p:txBody>
      </p:sp>
    </p:spTree>
    <p:extLst>
      <p:ext uri="{BB962C8B-B14F-4D97-AF65-F5344CB8AC3E}">
        <p14:creationId xmlns:p14="http://schemas.microsoft.com/office/powerpoint/2010/main" val="367828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381000"/>
            <a:ext cx="10357793" cy="1463824"/>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Računovodstvo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DONACIJE NEPROFITNIM ORGANIZACIJAMA IZ PRORAČUNA I SPONZORSTVO</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endParaRPr lang="hr-HR" sz="2000" b="1" dirty="0">
              <a:solidFill>
                <a:srgbClr val="FFC000"/>
              </a:solidFill>
              <a:effectLst>
                <a:outerShdw blurRad="38100" dist="38100" dir="2700000" algn="tl">
                  <a:srgbClr val="000000">
                    <a:alpha val="43137"/>
                  </a:srgbClr>
                </a:outerShdw>
              </a:effectLst>
              <a:latin typeface="Bahnschrift Light Condensed" panose="020B0502040204020203" pitchFamily="34" charset="0"/>
            </a:endParaRPr>
          </a:p>
        </p:txBody>
      </p:sp>
      <p:sp>
        <p:nvSpPr>
          <p:cNvPr id="3" name="Rezervirano mjesto sadržaja 2"/>
          <p:cNvSpPr>
            <a:spLocks noGrp="1"/>
          </p:cNvSpPr>
          <p:nvPr>
            <p:ph sz="half" idx="1"/>
          </p:nvPr>
        </p:nvSpPr>
        <p:spPr>
          <a:xfrm>
            <a:off x="693812" y="1700808"/>
            <a:ext cx="9793088" cy="4423764"/>
          </a:xfrm>
        </p:spPr>
        <p:txBody>
          <a:bodyPr>
            <a:normAutofit/>
          </a:bodyPr>
          <a:lstStyle/>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7" name="Rezervirano mjesto sadržaja 2"/>
          <p:cNvSpPr>
            <a:spLocks noGrp="1"/>
          </p:cNvSpPr>
          <p:nvPr>
            <p:ph sz="half" idx="1"/>
          </p:nvPr>
        </p:nvSpPr>
        <p:spPr>
          <a:xfrm>
            <a:off x="693812" y="5373216"/>
            <a:ext cx="10009112" cy="1027584"/>
          </a:xfrm>
        </p:spPr>
        <p:txBody>
          <a:bodyPr>
            <a:normAutofit/>
          </a:bodyPr>
          <a:lstStyle/>
          <a:p>
            <a:pPr marL="0" indent="0">
              <a:buNone/>
            </a:pPr>
            <a:r>
              <a:rPr lang="hr-HR" dirty="0">
                <a:solidFill>
                  <a:schemeClr val="bg1"/>
                </a:solidFill>
              </a:rPr>
              <a:t> </a:t>
            </a:r>
          </a:p>
          <a:p>
            <a:pPr marL="0" indent="0">
              <a:buNone/>
            </a:pPr>
            <a:endParaRPr lang="hr-HR" dirty="0">
              <a:solidFill>
                <a:schemeClr val="bg1"/>
              </a:solidFill>
            </a:endParaRPr>
          </a:p>
        </p:txBody>
      </p:sp>
      <p:sp>
        <p:nvSpPr>
          <p:cNvPr id="4" name="Pravokutnik 3"/>
          <p:cNvSpPr/>
          <p:nvPr/>
        </p:nvSpPr>
        <p:spPr>
          <a:xfrm>
            <a:off x="477788" y="1844824"/>
            <a:ext cx="11449271" cy="4370427"/>
          </a:xfrm>
          <a:prstGeom prst="rect">
            <a:avLst/>
          </a:prstGeom>
        </p:spPr>
        <p:txBody>
          <a:bodyPr wrap="square">
            <a:spAutoFit/>
          </a:bodyPr>
          <a:lstStyle/>
          <a:p>
            <a:r>
              <a:rPr lang="hr-HR" b="1" dirty="0">
                <a:solidFill>
                  <a:schemeClr val="bg1"/>
                </a:solidFill>
              </a:rPr>
              <a:t> </a:t>
            </a:r>
            <a:r>
              <a:rPr lang="hr-HR" sz="2000" b="1" dirty="0">
                <a:solidFill>
                  <a:schemeClr val="bg1"/>
                </a:solidFill>
                <a:latin typeface="Bahnschrift Light Condensed" panose="020B0502040204020203" pitchFamily="34" charset="0"/>
              </a:rPr>
              <a:t>- Izvještaj o potrošnji proračunskih sredstava</a:t>
            </a:r>
            <a:endParaRPr lang="hr-HR" sz="2000" dirty="0">
              <a:solidFill>
                <a:schemeClr val="bg1"/>
              </a:solidFill>
              <a:latin typeface="Bahnschrift Light Condensed" panose="020B0502040204020203" pitchFamily="34" charset="0"/>
            </a:endParaRPr>
          </a:p>
          <a:p>
            <a:r>
              <a:rPr lang="hr-HR" sz="2000" dirty="0">
                <a:solidFill>
                  <a:schemeClr val="bg1"/>
                </a:solidFill>
                <a:latin typeface="Bahnschrift Light Condensed" panose="020B0502040204020203" pitchFamily="34" charset="0"/>
              </a:rPr>
              <a:t>Zakon o financijskom poslovanju i računovodstvu neprofitnih organizacija (u nastavku ponegdje: Zakon), koji za neprofitne organizacije koje ostvaruju sredstva iz javnih izvora, uključujući i sredstva državnog proračuna i proračuna JLP(R)S-a propisuje </a:t>
            </a:r>
            <a:r>
              <a:rPr lang="hr-HR" sz="2000" b="1" dirty="0">
                <a:solidFill>
                  <a:schemeClr val="bg1"/>
                </a:solidFill>
                <a:latin typeface="Bahnschrift Light Condensed" panose="020B0502040204020203" pitchFamily="34" charset="0"/>
              </a:rPr>
              <a:t>obvezu dostavljanja izvještaja</a:t>
            </a:r>
            <a:r>
              <a:rPr lang="hr-HR" sz="2000" dirty="0">
                <a:solidFill>
                  <a:schemeClr val="bg1"/>
                </a:solidFill>
                <a:latin typeface="Bahnschrift Light Condensed" panose="020B0502040204020203" pitchFamily="34" charset="0"/>
              </a:rPr>
              <a:t> o potrošnji proračunskih sredstava. </a:t>
            </a:r>
          </a:p>
          <a:p>
            <a:r>
              <a:rPr lang="hr-HR" sz="2000" dirty="0">
                <a:solidFill>
                  <a:schemeClr val="bg1"/>
                </a:solidFill>
                <a:latin typeface="Bahnschrift Light Condensed" panose="020B0502040204020203" pitchFamily="34" charset="0"/>
              </a:rPr>
              <a:t>Tako je svaka neprofitna organizacija (izuzev vjerskih zajednica) dužna nadležnom tijelu državne uprave, JLP(R)S-u, odnosno drugom nadležnom tijelu javne vlasti dostaviti ovaj izvještaj.</a:t>
            </a:r>
          </a:p>
          <a:p>
            <a:r>
              <a:rPr lang="hr-HR" sz="2000" dirty="0">
                <a:solidFill>
                  <a:schemeClr val="bg1"/>
                </a:solidFill>
                <a:latin typeface="Bahnschrift Light Condensed" panose="020B0502040204020203" pitchFamily="34" charset="0"/>
              </a:rPr>
              <a:t>Pravilnikom o izvještavanju u neprofitnom računovodstvu i Registru neprofitnih organizacija </a:t>
            </a:r>
            <a:r>
              <a:rPr lang="hr-HR" sz="2000" b="1" dirty="0">
                <a:solidFill>
                  <a:schemeClr val="bg1"/>
                </a:solidFill>
                <a:latin typeface="Bahnschrift Light Condensed" panose="020B0502040204020203" pitchFamily="34" charset="0"/>
              </a:rPr>
              <a:t>propisan</a:t>
            </a:r>
            <a:r>
              <a:rPr lang="hr-HR" sz="2000" dirty="0">
                <a:solidFill>
                  <a:schemeClr val="bg1"/>
                </a:solidFill>
                <a:latin typeface="Bahnschrift Light Condensed" panose="020B0502040204020203" pitchFamily="34" charset="0"/>
              </a:rPr>
              <a:t> je poseban </a:t>
            </a:r>
            <a:r>
              <a:rPr lang="hr-HR" sz="2000" b="1" dirty="0">
                <a:solidFill>
                  <a:schemeClr val="bg1"/>
                </a:solidFill>
                <a:latin typeface="Bahnschrift Light Condensed" panose="020B0502040204020203" pitchFamily="34" charset="0"/>
              </a:rPr>
              <a:t>obrazac: PROR-POT</a:t>
            </a:r>
            <a:r>
              <a:rPr lang="hr-HR" sz="2000" dirty="0">
                <a:solidFill>
                  <a:schemeClr val="bg1"/>
                </a:solidFill>
                <a:latin typeface="Bahnschrift Light Condensed" panose="020B0502040204020203" pitchFamily="34" charset="0"/>
              </a:rPr>
              <a:t> na kojem se sastavlja ovaj izvještaj, kao i rokovi predočavanja. </a:t>
            </a:r>
          </a:p>
          <a:p>
            <a:r>
              <a:rPr lang="hr-HR" sz="2000" dirty="0">
                <a:solidFill>
                  <a:schemeClr val="bg1"/>
                </a:solidFill>
                <a:latin typeface="Bahnschrift Light Condensed" panose="020B0502040204020203" pitchFamily="34" charset="0"/>
              </a:rPr>
              <a:t>Izvještaj su neprofitne organizacije obvezne predočiti u roku od 60 dana od isteka poslovne godine, ali i u kraćem roku ako je tako utvrđeno drugim propisom ili drugim aktima, te u bilo kojem roku tijekom poslovne godine ako to zatraži davatelj sredstava. Izvještaj o potrošnji potpisuje zakonski zastupnik neprofitne organizacije.</a:t>
            </a:r>
          </a:p>
          <a:p>
            <a:r>
              <a:rPr lang="hr-HR" sz="2000" dirty="0">
                <a:solidFill>
                  <a:schemeClr val="bg1"/>
                </a:solidFill>
                <a:latin typeface="Bahnschrift Light Condensed" panose="020B0502040204020203" pitchFamily="34" charset="0"/>
              </a:rPr>
              <a:t> - Da bi se isplatila donacija iz Proračuna jedinica lokalne i regionalne samouprave neprofitna organizacija mora biti upisana u Registar.</a:t>
            </a:r>
          </a:p>
          <a:p>
            <a:pPr marL="285750" indent="-285750" fontAlgn="base">
              <a:buFontTx/>
              <a:buChar char="-"/>
            </a:pPr>
            <a:endParaRPr lang="hr-HR" b="0" i="0" dirty="0">
              <a:solidFill>
                <a:schemeClr val="bg1"/>
              </a:solidFill>
              <a:effectLst/>
              <a:latin typeface="+mj-lt"/>
            </a:endParaRPr>
          </a:p>
        </p:txBody>
      </p:sp>
    </p:spTree>
    <p:extLst>
      <p:ext uri="{BB962C8B-B14F-4D97-AF65-F5344CB8AC3E}">
        <p14:creationId xmlns:p14="http://schemas.microsoft.com/office/powerpoint/2010/main" val="363415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7828" y="381000"/>
            <a:ext cx="10285785" cy="1219200"/>
          </a:xfrm>
        </p:spPr>
        <p:txBody>
          <a:bodyPr>
            <a:normAutofit/>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Zakonske obveze udruga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endPar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endParaRPr>
          </a:p>
        </p:txBody>
      </p:sp>
      <p:sp>
        <p:nvSpPr>
          <p:cNvPr id="3" name="Rezervirano mjesto sadržaja 2"/>
          <p:cNvSpPr>
            <a:spLocks noGrp="1"/>
          </p:cNvSpPr>
          <p:nvPr>
            <p:ph idx="1"/>
          </p:nvPr>
        </p:nvSpPr>
        <p:spPr>
          <a:xfrm>
            <a:off x="909836" y="1196752"/>
            <a:ext cx="10213777" cy="5051648"/>
          </a:xfrm>
        </p:spPr>
        <p:txBody>
          <a:bodyPr>
            <a:normAutofit/>
          </a:bodyPr>
          <a:lstStyle/>
          <a:p>
            <a:pPr marL="0" indent="0">
              <a:buNone/>
            </a:pPr>
            <a:r>
              <a:rPr lang="hr-HR" dirty="0">
                <a:solidFill>
                  <a:schemeClr val="bg1"/>
                </a:solidFill>
                <a:latin typeface="Bahnschrift Light Condensed" panose="020B0502040204020203" pitchFamily="34" charset="0"/>
              </a:rPr>
              <a:t> </a:t>
            </a:r>
            <a:r>
              <a:rPr lang="hr-HR" sz="1800" dirty="0">
                <a:solidFill>
                  <a:schemeClr val="bg1"/>
                </a:solidFill>
                <a:latin typeface="Bahnschrift Light Condensed" panose="020B0502040204020203" pitchFamily="34" charset="0"/>
              </a:rPr>
              <a:t>- Bez obzira da li vode jednostavno ili dvojno knjigovodstvo sve su udruge dužne predati Fini Godišnji financijski izvještaj na prethodno navedenim obrascima. Kada i koje izvještaje u kojim rokovima treba predati Fini nalazi se u tablici:</a:t>
            </a:r>
          </a:p>
          <a:p>
            <a:pPr marL="0" indent="0">
              <a:buNone/>
            </a:pPr>
            <a:endParaRPr lang="hr-HR" dirty="0">
              <a:solidFill>
                <a:schemeClr val="bg1"/>
              </a:solidFill>
            </a:endParaRPr>
          </a:p>
          <a:p>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sp>
        <p:nvSpPr>
          <p:cNvPr id="7" name="Rezervirano mjesto sadržaja 2"/>
          <p:cNvSpPr>
            <a:spLocks noGrp="1"/>
          </p:cNvSpPr>
          <p:nvPr>
            <p:ph sz="half" idx="4294967295"/>
          </p:nvPr>
        </p:nvSpPr>
        <p:spPr>
          <a:xfrm>
            <a:off x="0" y="6165304"/>
            <a:ext cx="10009188" cy="235496"/>
          </a:xfrm>
        </p:spPr>
        <p:txBody>
          <a:bodyPr>
            <a:normAutofit fontScale="55000" lnSpcReduction="20000"/>
          </a:bodyPr>
          <a:lstStyle/>
          <a:p>
            <a:pPr marL="0" indent="0">
              <a:buNone/>
            </a:pPr>
            <a:r>
              <a:rPr lang="hr-HR" dirty="0">
                <a:solidFill>
                  <a:schemeClr val="bg1"/>
                </a:solidFill>
              </a:rPr>
              <a:t> </a:t>
            </a:r>
          </a:p>
          <a:p>
            <a:pPr marL="0" indent="0">
              <a:buNone/>
            </a:pPr>
            <a:endParaRPr lang="hr-HR" dirty="0">
              <a:solidFill>
                <a:schemeClr val="bg1"/>
              </a:solidFill>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Naslov 1"/>
          <p:cNvSpPr txBox="1">
            <a:spLocks/>
          </p:cNvSpPr>
          <p:nvPr/>
        </p:nvSpPr>
        <p:spPr>
          <a:xfrm>
            <a:off x="990228" y="2060848"/>
            <a:ext cx="10285785" cy="34563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hr-HR" b="1" dirty="0">
              <a:solidFill>
                <a:srgbClr val="FFC000"/>
              </a:solidFill>
              <a:effectLst>
                <a:outerShdw blurRad="38100" dist="38100" dir="2700000" algn="tl">
                  <a:srgbClr val="000000">
                    <a:alpha val="43137"/>
                  </a:srgbClr>
                </a:outerShdw>
              </a:effectLst>
            </a:endParaRPr>
          </a:p>
        </p:txBody>
      </p:sp>
      <p:pic>
        <p:nvPicPr>
          <p:cNvPr id="9" name="Slika 8"/>
          <p:cNvPicPr>
            <a:picLocks noChangeAspect="1"/>
          </p:cNvPicPr>
          <p:nvPr/>
        </p:nvPicPr>
        <p:blipFill>
          <a:blip r:embed="rId4"/>
          <a:stretch>
            <a:fillRect/>
          </a:stretch>
        </p:blipFill>
        <p:spPr>
          <a:xfrm>
            <a:off x="1979610" y="2060848"/>
            <a:ext cx="7677151" cy="4187552"/>
          </a:xfrm>
          <a:prstGeom prst="rect">
            <a:avLst/>
          </a:prstGeom>
        </p:spPr>
      </p:pic>
    </p:spTree>
    <p:extLst>
      <p:ext uri="{BB962C8B-B14F-4D97-AF65-F5344CB8AC3E}">
        <p14:creationId xmlns:p14="http://schemas.microsoft.com/office/powerpoint/2010/main" val="24167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7828" y="381000"/>
            <a:ext cx="10285785" cy="1219200"/>
          </a:xfrm>
        </p:spPr>
        <p:txBody>
          <a:bodyPr>
            <a:normAutofit fontScale="90000"/>
          </a:bodyPr>
          <a:lstStyle/>
          <a:p>
            <a:r>
              <a:rPr lang="hr-HR" b="1" dirty="0">
                <a:solidFill>
                  <a:srgbClr val="07426E"/>
                </a:solidFill>
                <a:effectLst>
                  <a:outerShdw blurRad="38100" dist="38100" dir="2700000" algn="tl">
                    <a:srgbClr val="000000">
                      <a:alpha val="43137"/>
                    </a:srgbClr>
                  </a:outerShdw>
                </a:effectLst>
              </a:rPr>
              <a:t>Zakonske obveze udruga</a:t>
            </a:r>
            <a:br>
              <a:rPr lang="hr-HR" b="1" dirty="0">
                <a:solidFill>
                  <a:srgbClr val="07426E"/>
                </a:solidFill>
                <a:effectLst>
                  <a:outerShdw blurRad="38100" dist="38100" dir="2700000" algn="tl">
                    <a:srgbClr val="000000">
                      <a:alpha val="43137"/>
                    </a:srgbClr>
                  </a:outerShdw>
                </a:effectLst>
              </a:rPr>
            </a:br>
            <a:r>
              <a:rPr lang="hr-HR" b="1" dirty="0">
                <a:solidFill>
                  <a:srgbClr val="FFC000"/>
                </a:solidFill>
                <a:effectLst>
                  <a:outerShdw blurRad="38100" dist="38100" dir="2700000" algn="tl">
                    <a:srgbClr val="000000">
                      <a:alpha val="43137"/>
                    </a:srgbClr>
                  </a:outerShdw>
                </a:effectLst>
              </a:rPr>
              <a:t>Planiranje, samo-provjera i revizija</a:t>
            </a:r>
            <a:br>
              <a:rPr lang="hr-HR" b="1" dirty="0">
                <a:solidFill>
                  <a:srgbClr val="FFC000"/>
                </a:solidFill>
                <a:effectLst>
                  <a:outerShdw blurRad="38100" dist="38100" dir="2700000" algn="tl">
                    <a:srgbClr val="000000">
                      <a:alpha val="43137"/>
                    </a:srgbClr>
                  </a:outerShdw>
                </a:effectLst>
              </a:rPr>
            </a:br>
            <a:endParaRPr lang="hr-HR" b="1" dirty="0">
              <a:solidFill>
                <a:srgbClr val="FFC000"/>
              </a:solidFill>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909836" y="1700808"/>
            <a:ext cx="10213777" cy="4547592"/>
          </a:xfrm>
        </p:spPr>
        <p:txBody>
          <a:bodyPr>
            <a:normAutofit/>
          </a:bodyPr>
          <a:lstStyle/>
          <a:p>
            <a:endParaRPr lang="hr-HR" dirty="0">
              <a:solidFill>
                <a:schemeClr val="bg1"/>
              </a:solidFill>
            </a:endParaRP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sp>
        <p:nvSpPr>
          <p:cNvPr id="7" name="Rezervirano mjesto sadržaja 2"/>
          <p:cNvSpPr>
            <a:spLocks noGrp="1"/>
          </p:cNvSpPr>
          <p:nvPr>
            <p:ph sz="half" idx="4294967295"/>
          </p:nvPr>
        </p:nvSpPr>
        <p:spPr>
          <a:xfrm>
            <a:off x="0" y="6165304"/>
            <a:ext cx="10009188" cy="235496"/>
          </a:xfrm>
        </p:spPr>
        <p:txBody>
          <a:bodyPr>
            <a:normAutofit fontScale="55000" lnSpcReduction="20000"/>
          </a:bodyPr>
          <a:lstStyle/>
          <a:p>
            <a:pPr marL="0" indent="0">
              <a:buNone/>
            </a:pPr>
            <a:r>
              <a:rPr lang="hr-HR" dirty="0">
                <a:solidFill>
                  <a:schemeClr val="bg1"/>
                </a:solidFill>
              </a:rPr>
              <a:t> </a:t>
            </a:r>
          </a:p>
          <a:p>
            <a:pPr marL="0" indent="0">
              <a:buNone/>
            </a:pPr>
            <a:endParaRPr lang="hr-HR" dirty="0">
              <a:solidFill>
                <a:schemeClr val="bg1"/>
              </a:solidFill>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Naslov 1"/>
          <p:cNvSpPr txBox="1">
            <a:spLocks/>
          </p:cNvSpPr>
          <p:nvPr/>
        </p:nvSpPr>
        <p:spPr>
          <a:xfrm>
            <a:off x="990228" y="2060848"/>
            <a:ext cx="10285785" cy="34563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hr-HR" b="1" dirty="0">
              <a:solidFill>
                <a:srgbClr val="FFC000"/>
              </a:solidFill>
              <a:effectLst>
                <a:outerShdw blurRad="38100" dist="38100" dir="2700000" algn="tl">
                  <a:srgbClr val="000000">
                    <a:alpha val="43137"/>
                  </a:srgbClr>
                </a:outerShdw>
              </a:effectLst>
            </a:endParaRPr>
          </a:p>
        </p:txBody>
      </p:sp>
      <p:pic>
        <p:nvPicPr>
          <p:cNvPr id="4" name="Slika 3"/>
          <p:cNvPicPr>
            <a:picLocks noChangeAspect="1"/>
          </p:cNvPicPr>
          <p:nvPr/>
        </p:nvPicPr>
        <p:blipFill>
          <a:blip r:embed="rId4"/>
          <a:stretch>
            <a:fillRect/>
          </a:stretch>
        </p:blipFill>
        <p:spPr>
          <a:xfrm>
            <a:off x="2133973" y="1196752"/>
            <a:ext cx="7508502" cy="5127848"/>
          </a:xfrm>
          <a:prstGeom prst="rect">
            <a:avLst/>
          </a:prstGeom>
        </p:spPr>
      </p:pic>
    </p:spTree>
    <p:extLst>
      <p:ext uri="{BB962C8B-B14F-4D97-AF65-F5344CB8AC3E}">
        <p14:creationId xmlns:p14="http://schemas.microsoft.com/office/powerpoint/2010/main" val="310308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4336" y="1283060"/>
            <a:ext cx="10285785" cy="835496"/>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Zakonske obveze udruga</a:t>
            </a:r>
            <a:b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Planiranje, samo-provjera i revizija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za neprofitne organizacije koje obvezno vode </a:t>
            </a:r>
            <a:r>
              <a:rPr lang="hr-HR" b="1" dirty="0" err="1">
                <a:solidFill>
                  <a:srgbClr val="FFC000"/>
                </a:solidFill>
                <a:effectLst>
                  <a:outerShdw blurRad="38100" dist="38100" dir="2700000" algn="tl">
                    <a:srgbClr val="000000">
                      <a:alpha val="43137"/>
                    </a:srgbClr>
                  </a:outerShdw>
                </a:effectLst>
                <a:latin typeface="Bahnschrift Light Condensed" panose="020B0502040204020203" pitchFamily="34" charset="0"/>
              </a:rPr>
              <a:t>dvostavno</a:t>
            </a: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 knjigovodstvo </a:t>
            </a:r>
          </a:p>
        </p:txBody>
      </p:sp>
      <p:sp>
        <p:nvSpPr>
          <p:cNvPr id="3" name="Rezervirano mjesto sadržaja 2"/>
          <p:cNvSpPr>
            <a:spLocks noGrp="1"/>
          </p:cNvSpPr>
          <p:nvPr>
            <p:ph idx="1"/>
          </p:nvPr>
        </p:nvSpPr>
        <p:spPr>
          <a:xfrm>
            <a:off x="909836" y="2348880"/>
            <a:ext cx="10213777" cy="3899520"/>
          </a:xfrm>
        </p:spPr>
        <p:txBody>
          <a:bodyPr>
            <a:normAutofit/>
          </a:bodyPr>
          <a:lstStyle/>
          <a:p>
            <a:pPr marL="0" indent="0">
              <a:buNone/>
            </a:pPr>
            <a:r>
              <a:rPr lang="hr-HR" b="1" dirty="0">
                <a:solidFill>
                  <a:schemeClr val="bg1"/>
                </a:solidFill>
                <a:latin typeface="Bahnschrift Light Condensed" panose="020B0502040204020203" pitchFamily="34" charset="0"/>
              </a:rPr>
              <a:t>PLANIRANJE I REBELANS </a:t>
            </a:r>
          </a:p>
          <a:p>
            <a:pPr marL="0" indent="0">
              <a:buNone/>
            </a:pPr>
            <a:r>
              <a:rPr lang="hr-HR" dirty="0">
                <a:solidFill>
                  <a:schemeClr val="bg1"/>
                </a:solidFill>
                <a:latin typeface="Bahnschrift Light Condensed" panose="020B0502040204020203" pitchFamily="34" charset="0"/>
              </a:rPr>
              <a:t>Donošenje financijskog plana je obveza.</a:t>
            </a:r>
          </a:p>
          <a:p>
            <a:pPr marL="0" indent="0">
              <a:buNone/>
            </a:pPr>
            <a:r>
              <a:rPr lang="hr-HR" dirty="0">
                <a:solidFill>
                  <a:schemeClr val="bg1"/>
                </a:solidFill>
                <a:latin typeface="Bahnschrift Light Condensed" panose="020B0502040204020203" pitchFamily="34" charset="0"/>
              </a:rPr>
              <a:t>Rebalans istog nije potrebno je raditi ukoliko dođe do prenamjene sredstava, ali niti do znatnih odstupanja , a što je znatno odstupanje određuje neprofitna organizacija u svom aktu.</a:t>
            </a:r>
          </a:p>
          <a:p>
            <a:pPr marL="0" indent="0">
              <a:buNone/>
            </a:pPr>
            <a:endParaRPr lang="hr-HR" strike="sngStrike" dirty="0">
              <a:solidFill>
                <a:schemeClr val="bg1"/>
              </a:solidFill>
              <a:effectLst>
                <a:outerShdw blurRad="38100" dist="38100" dir="2700000" algn="tl">
                  <a:srgbClr val="000000">
                    <a:alpha val="43137"/>
                  </a:srgbClr>
                </a:outerShdw>
              </a:effectLst>
            </a:endParaRP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sp>
        <p:nvSpPr>
          <p:cNvPr id="7" name="Rezervirano mjesto sadržaja 2"/>
          <p:cNvSpPr>
            <a:spLocks noGrp="1"/>
          </p:cNvSpPr>
          <p:nvPr>
            <p:ph sz="half" idx="4294967295"/>
          </p:nvPr>
        </p:nvSpPr>
        <p:spPr>
          <a:xfrm>
            <a:off x="0" y="6165304"/>
            <a:ext cx="10009188" cy="235496"/>
          </a:xfrm>
        </p:spPr>
        <p:txBody>
          <a:bodyPr>
            <a:normAutofit fontScale="55000" lnSpcReduction="20000"/>
          </a:bodyPr>
          <a:lstStyle/>
          <a:p>
            <a:pPr marL="0" indent="0">
              <a:buNone/>
            </a:pPr>
            <a:r>
              <a:rPr lang="hr-HR" dirty="0">
                <a:solidFill>
                  <a:schemeClr val="bg1"/>
                </a:solidFill>
              </a:rPr>
              <a:t> </a:t>
            </a:r>
          </a:p>
          <a:p>
            <a:pPr marL="0" indent="0">
              <a:buNone/>
            </a:pPr>
            <a:endParaRPr lang="hr-HR" dirty="0">
              <a:solidFill>
                <a:schemeClr val="bg1"/>
              </a:solidFill>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Naslov 1"/>
          <p:cNvSpPr txBox="1">
            <a:spLocks/>
          </p:cNvSpPr>
          <p:nvPr/>
        </p:nvSpPr>
        <p:spPr>
          <a:xfrm>
            <a:off x="990228" y="2060848"/>
            <a:ext cx="10285785" cy="34563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hr-HR"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238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4336" y="1283060"/>
            <a:ext cx="10285785" cy="835496"/>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Zakonske obveze udruga</a:t>
            </a:r>
            <a:b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Planiranje, samo-provjera i revizija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za neprofitne organizacije koje po sili zakona vode </a:t>
            </a:r>
            <a:r>
              <a:rPr lang="hr-HR" b="1" dirty="0" err="1">
                <a:solidFill>
                  <a:srgbClr val="FFC000"/>
                </a:solidFill>
                <a:effectLst>
                  <a:outerShdw blurRad="38100" dist="38100" dir="2700000" algn="tl">
                    <a:srgbClr val="000000">
                      <a:alpha val="43137"/>
                    </a:srgbClr>
                  </a:outerShdw>
                </a:effectLst>
                <a:latin typeface="Bahnschrift Light Condensed" panose="020B0502040204020203" pitchFamily="34" charset="0"/>
              </a:rPr>
              <a:t>dvostavno</a:t>
            </a: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 knjigovodstvo </a:t>
            </a:r>
          </a:p>
        </p:txBody>
      </p:sp>
      <p:sp>
        <p:nvSpPr>
          <p:cNvPr id="3" name="Rezervirano mjesto sadržaja 2"/>
          <p:cNvSpPr>
            <a:spLocks noGrp="1"/>
          </p:cNvSpPr>
          <p:nvPr>
            <p:ph idx="1"/>
          </p:nvPr>
        </p:nvSpPr>
        <p:spPr>
          <a:xfrm>
            <a:off x="909836" y="2348880"/>
            <a:ext cx="10213777" cy="3899520"/>
          </a:xfrm>
        </p:spPr>
        <p:txBody>
          <a:bodyPr>
            <a:normAutofit/>
          </a:bodyPr>
          <a:lstStyle/>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SAMOPROCJENA POSLOVANJA</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 - je obvezna</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 - provodi se popunjavanjem „Upitnika o funkcioniranju sustava financijskog upravljanja i kontrola”.</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 - ona se bez poziva ne predaje niti jednoj instituciji, nego je dio dokumentacije neprofitne organizacije koja se zadržava u neprofitnoj organizaciji.</a:t>
            </a:r>
            <a:endParaRPr lang="hr-HR" dirty="0">
              <a:solidFill>
                <a:schemeClr val="bg1"/>
              </a:solidFill>
              <a:latin typeface="Bahnschrift Light Condensed" panose="020B0502040204020203" pitchFamily="34" charset="0"/>
            </a:endParaRPr>
          </a:p>
          <a:p>
            <a:pPr marL="0" indent="0">
              <a:buNone/>
            </a:pP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sp>
        <p:nvSpPr>
          <p:cNvPr id="7" name="Rezervirano mjesto sadržaja 2"/>
          <p:cNvSpPr>
            <a:spLocks noGrp="1"/>
          </p:cNvSpPr>
          <p:nvPr>
            <p:ph sz="half" idx="4294967295"/>
          </p:nvPr>
        </p:nvSpPr>
        <p:spPr>
          <a:xfrm>
            <a:off x="0" y="6165304"/>
            <a:ext cx="10009188" cy="235496"/>
          </a:xfrm>
        </p:spPr>
        <p:txBody>
          <a:bodyPr>
            <a:normAutofit fontScale="55000" lnSpcReduction="20000"/>
          </a:bodyPr>
          <a:lstStyle/>
          <a:p>
            <a:pPr marL="0" indent="0">
              <a:buNone/>
            </a:pPr>
            <a:r>
              <a:rPr lang="hr-HR" dirty="0">
                <a:solidFill>
                  <a:schemeClr val="bg1"/>
                </a:solidFill>
              </a:rPr>
              <a:t> </a:t>
            </a:r>
          </a:p>
          <a:p>
            <a:pPr marL="0" indent="0">
              <a:buNone/>
            </a:pPr>
            <a:endParaRPr lang="hr-HR" dirty="0">
              <a:solidFill>
                <a:schemeClr val="bg1"/>
              </a:solidFill>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Naslov 1"/>
          <p:cNvSpPr txBox="1">
            <a:spLocks/>
          </p:cNvSpPr>
          <p:nvPr/>
        </p:nvSpPr>
        <p:spPr>
          <a:xfrm>
            <a:off x="990228" y="2060848"/>
            <a:ext cx="10285785" cy="34563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hr-HR"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27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4336" y="1283060"/>
            <a:ext cx="10285785" cy="835496"/>
          </a:xfrm>
        </p:spPr>
        <p:txBody>
          <a:bodyPr>
            <a:normAutofit fontScale="90000"/>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Zakonske obveze udruga</a:t>
            </a:r>
            <a:b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Planiranje, samo-provjera i revizija</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za neprofitne organizacije koje po sili zakona vode </a:t>
            </a:r>
            <a:r>
              <a:rPr lang="hr-HR" b="1" dirty="0" err="1">
                <a:solidFill>
                  <a:srgbClr val="FFC000"/>
                </a:solidFill>
                <a:effectLst>
                  <a:outerShdw blurRad="38100" dist="38100" dir="2700000" algn="tl">
                    <a:srgbClr val="000000">
                      <a:alpha val="43137"/>
                    </a:srgbClr>
                  </a:outerShdw>
                </a:effectLst>
                <a:latin typeface="Bahnschrift Light Condensed" panose="020B0502040204020203" pitchFamily="34" charset="0"/>
              </a:rPr>
              <a:t>dvostavno</a:t>
            </a: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 knjigovodstvo </a:t>
            </a:r>
          </a:p>
        </p:txBody>
      </p:sp>
      <p:sp>
        <p:nvSpPr>
          <p:cNvPr id="3" name="Rezervirano mjesto sadržaja 2"/>
          <p:cNvSpPr>
            <a:spLocks noGrp="1"/>
          </p:cNvSpPr>
          <p:nvPr>
            <p:ph idx="1"/>
          </p:nvPr>
        </p:nvSpPr>
        <p:spPr>
          <a:xfrm>
            <a:off x="909836" y="2224336"/>
            <a:ext cx="10213777" cy="4024064"/>
          </a:xfrm>
        </p:spPr>
        <p:txBody>
          <a:bodyPr>
            <a:normAutofit/>
          </a:bodyPr>
          <a:lstStyle/>
          <a:p>
            <a:pPr marL="0" indent="0">
              <a:buNone/>
            </a:pPr>
            <a:r>
              <a:rPr lang="hr-HR" b="1" dirty="0">
                <a:solidFill>
                  <a:schemeClr val="bg1"/>
                </a:solidFill>
                <a:effectLst>
                  <a:outerShdw blurRad="38100" dist="38100" dir="2700000" algn="tl">
                    <a:srgbClr val="000000">
                      <a:alpha val="43137"/>
                    </a:srgbClr>
                  </a:outerShdw>
                </a:effectLst>
              </a:rPr>
              <a:t>REVIZIJA POSLOVANJA</a:t>
            </a:r>
          </a:p>
          <a:p>
            <a:pPr marL="0" indent="0">
              <a:buNone/>
            </a:pPr>
            <a:r>
              <a:rPr lang="hr-HR" dirty="0">
                <a:solidFill>
                  <a:schemeClr val="bg1"/>
                </a:solidFill>
                <a:effectLst>
                  <a:outerShdw blurRad="38100" dist="38100" dir="2700000" algn="tl">
                    <a:srgbClr val="000000">
                      <a:alpha val="43137"/>
                    </a:srgbClr>
                  </a:outerShdw>
                </a:effectLst>
              </a:rPr>
              <a:t> </a:t>
            </a:r>
            <a:endParaRPr lang="hr-HR" dirty="0">
              <a:solidFill>
                <a:schemeClr val="bg1"/>
              </a:solidFill>
            </a:endParaRPr>
          </a:p>
          <a:p>
            <a:pPr marL="0" indent="0">
              <a:buNone/>
            </a:pPr>
            <a:endParaRPr lang="hr-HR" dirty="0">
              <a:solidFill>
                <a:schemeClr val="bg1"/>
              </a:solidFill>
            </a:endParaRPr>
          </a:p>
        </p:txBody>
      </p:sp>
      <p:sp>
        <p:nvSpPr>
          <p:cNvPr id="5" name="Rezervirano mjesto podnožja 4"/>
          <p:cNvSpPr>
            <a:spLocks noGrp="1"/>
          </p:cNvSpPr>
          <p:nvPr>
            <p:ph type="ftr" sz="quarter" idx="11"/>
          </p:nvPr>
        </p:nvSpPr>
        <p:spPr/>
        <p:txBody>
          <a:bodyPr/>
          <a:lstStyle/>
          <a:p>
            <a:r>
              <a:rPr lang="en-US" dirty="0">
                <a:solidFill>
                  <a:schemeClr val="bg1"/>
                </a:solidFill>
                <a:effectLst>
                  <a:outerShdw blurRad="38100" dist="38100" dir="2700000" algn="tl">
                    <a:srgbClr val="000000">
                      <a:alpha val="43137"/>
                    </a:srgbClr>
                  </a:outerShdw>
                </a:effectLst>
              </a:rPr>
              <a:t>www.trokut.eu - ured22</a:t>
            </a:r>
            <a:endParaRPr lang="hr-HR" noProof="0" dirty="0">
              <a:effectLst>
                <a:outerShdw blurRad="38100" dist="38100" dir="2700000" algn="tl">
                  <a:srgbClr val="000000">
                    <a:alpha val="43137"/>
                  </a:srgbClr>
                </a:outerShdw>
              </a:effectLst>
            </a:endParaRPr>
          </a:p>
        </p:txBody>
      </p:sp>
      <p:sp>
        <p:nvSpPr>
          <p:cNvPr id="7" name="Rezervirano mjesto sadržaja 2"/>
          <p:cNvSpPr>
            <a:spLocks noGrp="1"/>
          </p:cNvSpPr>
          <p:nvPr>
            <p:ph sz="half" idx="4294967295"/>
          </p:nvPr>
        </p:nvSpPr>
        <p:spPr>
          <a:xfrm>
            <a:off x="0" y="6165304"/>
            <a:ext cx="10009188" cy="235496"/>
          </a:xfrm>
        </p:spPr>
        <p:txBody>
          <a:bodyPr>
            <a:normAutofit fontScale="55000" lnSpcReduction="20000"/>
          </a:bodyPr>
          <a:lstStyle/>
          <a:p>
            <a:pPr marL="0" indent="0">
              <a:buNone/>
            </a:pPr>
            <a:r>
              <a:rPr lang="hr-HR" dirty="0">
                <a:solidFill>
                  <a:schemeClr val="bg1"/>
                </a:solidFill>
              </a:rPr>
              <a:t> </a:t>
            </a:r>
          </a:p>
          <a:p>
            <a:pPr marL="0" indent="0">
              <a:buNone/>
            </a:pPr>
            <a:endParaRPr lang="hr-HR" dirty="0">
              <a:solidFill>
                <a:schemeClr val="bg1"/>
              </a:solidFill>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Naslov 1"/>
          <p:cNvSpPr txBox="1">
            <a:spLocks/>
          </p:cNvSpPr>
          <p:nvPr/>
        </p:nvSpPr>
        <p:spPr>
          <a:xfrm>
            <a:off x="990228" y="2060848"/>
            <a:ext cx="10285785" cy="34563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hr-HR" b="1" dirty="0">
              <a:solidFill>
                <a:srgbClr val="FFC000"/>
              </a:solidFill>
              <a:effectLst>
                <a:outerShdw blurRad="38100" dist="38100" dir="2700000" algn="tl">
                  <a:srgbClr val="000000">
                    <a:alpha val="43137"/>
                  </a:srgbClr>
                </a:outerShdw>
              </a:effectLst>
            </a:endParaRPr>
          </a:p>
        </p:txBody>
      </p:sp>
      <p:pic>
        <p:nvPicPr>
          <p:cNvPr id="4" name="Slika 3"/>
          <p:cNvPicPr>
            <a:picLocks noChangeAspect="1"/>
          </p:cNvPicPr>
          <p:nvPr/>
        </p:nvPicPr>
        <p:blipFill>
          <a:blip r:embed="rId4"/>
          <a:stretch>
            <a:fillRect/>
          </a:stretch>
        </p:blipFill>
        <p:spPr>
          <a:xfrm>
            <a:off x="837828" y="2708920"/>
            <a:ext cx="8928992" cy="3552825"/>
          </a:xfrm>
          <a:prstGeom prst="rect">
            <a:avLst/>
          </a:prstGeom>
        </p:spPr>
      </p:pic>
    </p:spTree>
    <p:extLst>
      <p:ext uri="{BB962C8B-B14F-4D97-AF65-F5344CB8AC3E}">
        <p14:creationId xmlns:p14="http://schemas.microsoft.com/office/powerpoint/2010/main" val="1073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4336" y="1283060"/>
            <a:ext cx="10285785" cy="835496"/>
          </a:xfrm>
        </p:spPr>
        <p:txBody>
          <a:bodyPr>
            <a:normAutofit/>
          </a:bodyPr>
          <a:lstStyle/>
          <a:p>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Hvala na pažnji</a:t>
            </a:r>
          </a:p>
        </p:txBody>
      </p:sp>
      <p:sp>
        <p:nvSpPr>
          <p:cNvPr id="7" name="Rezervirano mjesto sadržaja 2"/>
          <p:cNvSpPr>
            <a:spLocks noGrp="1"/>
          </p:cNvSpPr>
          <p:nvPr>
            <p:ph sz="half" idx="4294967295"/>
          </p:nvPr>
        </p:nvSpPr>
        <p:spPr>
          <a:xfrm>
            <a:off x="-388752" y="3861048"/>
            <a:ext cx="10009188" cy="235496"/>
          </a:xfrm>
        </p:spPr>
        <p:txBody>
          <a:bodyPr>
            <a:normAutofit fontScale="55000" lnSpcReduction="20000"/>
          </a:bodyPr>
          <a:lstStyle/>
          <a:p>
            <a:pPr marL="0" indent="0">
              <a:buNone/>
            </a:pPr>
            <a:r>
              <a:rPr lang="hr-HR" dirty="0">
                <a:solidFill>
                  <a:schemeClr val="bg1"/>
                </a:solidFill>
              </a:rPr>
              <a:t> </a:t>
            </a:r>
          </a:p>
          <a:p>
            <a:pPr marL="0" indent="0">
              <a:buNone/>
            </a:pPr>
            <a:endParaRPr lang="hr-HR" dirty="0">
              <a:solidFill>
                <a:schemeClr val="bg1"/>
              </a:solidFill>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Naslov 1"/>
          <p:cNvSpPr txBox="1">
            <a:spLocks/>
          </p:cNvSpPr>
          <p:nvPr/>
        </p:nvSpPr>
        <p:spPr>
          <a:xfrm>
            <a:off x="990228" y="2060848"/>
            <a:ext cx="10285785" cy="34563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hr-HR" b="1" dirty="0">
              <a:solidFill>
                <a:srgbClr val="FFC000"/>
              </a:solidFill>
              <a:effectLst>
                <a:outerShdw blurRad="38100" dist="38100" dir="2700000" algn="tl">
                  <a:srgbClr val="000000">
                    <a:alpha val="43137"/>
                  </a:srgbClr>
                </a:outerShdw>
              </a:effectLst>
            </a:endParaRPr>
          </a:p>
        </p:txBody>
      </p:sp>
      <p:sp>
        <p:nvSpPr>
          <p:cNvPr id="10" name="Rezervirano mjesto podnožja 4"/>
          <p:cNvSpPr txBox="1">
            <a:spLocks/>
          </p:cNvSpPr>
          <p:nvPr/>
        </p:nvSpPr>
        <p:spPr>
          <a:xfrm>
            <a:off x="2132011" y="5839036"/>
            <a:ext cx="5954834" cy="990392"/>
          </a:xfrm>
          <a:prstGeom prst="rect">
            <a:avLst/>
          </a:prstGeom>
        </p:spPr>
        <p:txBody>
          <a:bodyPr vert="horz" lIns="91440" tIns="45720" rIns="91440" bIns="45720" rtlCol="0" anchor="ctr"/>
          <a:lstStyle>
            <a:defPPr rtl="0">
              <a:defRPr lang="hr-HR"/>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effectLst>
                  <a:outerShdw blurRad="38100" dist="38100" dir="2700000" algn="tl">
                    <a:srgbClr val="000000">
                      <a:alpha val="43137"/>
                    </a:srgbClr>
                  </a:outerShdw>
                </a:effectLst>
              </a:rPr>
              <a:t>www.trokut.eu – ured22</a:t>
            </a:r>
            <a:endParaRPr lang="hr-HR" dirty="0">
              <a:solidFill>
                <a:schemeClr val="bg1"/>
              </a:solidFill>
              <a:effectLst>
                <a:outerShdw blurRad="38100" dist="38100" dir="2700000" algn="tl">
                  <a:srgbClr val="000000">
                    <a:alpha val="43137"/>
                  </a:srgbClr>
                </a:outerShdw>
              </a:effectLst>
            </a:endParaRPr>
          </a:p>
        </p:txBody>
      </p:sp>
      <p:sp>
        <p:nvSpPr>
          <p:cNvPr id="11" name="Pravokutnik 10"/>
          <p:cNvSpPr/>
          <p:nvPr/>
        </p:nvSpPr>
        <p:spPr>
          <a:xfrm>
            <a:off x="411190" y="3105835"/>
            <a:ext cx="8729635" cy="646331"/>
          </a:xfrm>
          <a:prstGeom prst="rect">
            <a:avLst/>
          </a:prstGeom>
        </p:spPr>
        <p:txBody>
          <a:bodyPr wrap="square">
            <a:spAutoFit/>
          </a:bodyPr>
          <a:lstStyle/>
          <a:p>
            <a:r>
              <a:rPr lang="hr-HR" dirty="0">
                <a:solidFill>
                  <a:schemeClr val="bg1"/>
                </a:solidFill>
                <a:latin typeface="Bahnschrift Light Condensed" panose="020B0502040204020203" pitchFamily="34" charset="0"/>
              </a:rPr>
              <a:t>Ivana </a:t>
            </a:r>
            <a:r>
              <a:rPr lang="hr-HR" dirty="0" err="1">
                <a:solidFill>
                  <a:schemeClr val="bg1"/>
                </a:solidFill>
                <a:latin typeface="Bahnschrift Light Condensed" panose="020B0502040204020203" pitchFamily="34" charset="0"/>
              </a:rPr>
              <a:t>Vudrag</a:t>
            </a:r>
            <a:r>
              <a:rPr lang="hr-HR" dirty="0">
                <a:solidFill>
                  <a:schemeClr val="bg1"/>
                </a:solidFill>
                <a:latin typeface="Bahnschrift Light Condensed" panose="020B0502040204020203" pitchFamily="34" charset="0"/>
              </a:rPr>
              <a:t>, </a:t>
            </a:r>
            <a:r>
              <a:rPr lang="hr-HR" dirty="0" err="1">
                <a:solidFill>
                  <a:schemeClr val="bg1"/>
                </a:solidFill>
                <a:latin typeface="Bahnschrift Light Condensed" panose="020B0502040204020203" pitchFamily="34" charset="0"/>
              </a:rPr>
              <a:t>mag.oec</a:t>
            </a:r>
            <a:r>
              <a:rPr lang="hr-HR" dirty="0">
                <a:solidFill>
                  <a:schemeClr val="bg1"/>
                </a:solidFill>
                <a:latin typeface="Bahnschrift Light Condensed" panose="020B0502040204020203" pitchFamily="34" charset="0"/>
              </a:rPr>
              <a:t>.  </a:t>
            </a:r>
          </a:p>
          <a:p>
            <a:r>
              <a:rPr lang="hr-HR" dirty="0">
                <a:solidFill>
                  <a:schemeClr val="bg1"/>
                </a:solidFill>
                <a:latin typeface="Bahnschrift Light Condensed" panose="020B0502040204020203" pitchFamily="34" charset="0"/>
              </a:rPr>
              <a:t>– Inkubator za nove tehnologije Trokut Šibenik d.o.o.</a:t>
            </a:r>
          </a:p>
        </p:txBody>
      </p:sp>
      <p:pic>
        <p:nvPicPr>
          <p:cNvPr id="3" name="Slik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2364" y="1340768"/>
            <a:ext cx="5575548" cy="4608512"/>
          </a:xfrm>
          <a:prstGeom prst="rect">
            <a:avLst/>
          </a:prstGeom>
        </p:spPr>
      </p:pic>
    </p:spTree>
    <p:extLst>
      <p:ext uri="{BB962C8B-B14F-4D97-AF65-F5344CB8AC3E}">
        <p14:creationId xmlns:p14="http://schemas.microsoft.com/office/powerpoint/2010/main" val="59406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701924" y="476672"/>
            <a:ext cx="9144001" cy="954832"/>
          </a:xfrm>
        </p:spPr>
        <p:txBody>
          <a:bodyPr rtlCol="0">
            <a:normAutofit fontScale="90000"/>
          </a:bodyPr>
          <a:lstStyle/>
          <a:p>
            <a:pPr rtl="0"/>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Načela djelovanja udruga</a:t>
            </a:r>
          </a:p>
        </p:txBody>
      </p:sp>
      <p:sp>
        <p:nvSpPr>
          <p:cNvPr id="3" name="Rezervirano mjesto za sadržaj 2"/>
          <p:cNvSpPr>
            <a:spLocks noGrp="1"/>
          </p:cNvSpPr>
          <p:nvPr>
            <p:ph sz="half" idx="1"/>
          </p:nvPr>
        </p:nvSpPr>
        <p:spPr>
          <a:xfrm>
            <a:off x="444379" y="1335832"/>
            <a:ext cx="4713929" cy="5064968"/>
          </a:xfrm>
        </p:spPr>
        <p:txBody>
          <a:bodyPr rtlCol="0">
            <a:normAutofit/>
          </a:bodyPr>
          <a:lstStyle/>
          <a:p>
            <a:pPr marL="0" indent="0" rtl="0">
              <a:buNone/>
            </a:pPr>
            <a:endParaRPr lang="hr-HR" dirty="0">
              <a:solidFill>
                <a:schemeClr val="bg1"/>
              </a:solidFill>
            </a:endParaRPr>
          </a:p>
          <a:p>
            <a:pPr marL="0" indent="0" rtl="0">
              <a:buNone/>
            </a:pPr>
            <a:r>
              <a:rPr lang="hr-HR" dirty="0">
                <a:solidFill>
                  <a:schemeClr val="bg1"/>
                </a:solidFill>
                <a:latin typeface="Bahnschrift Light Condensed" panose="020B0502040204020203" pitchFamily="34" charset="0"/>
              </a:rPr>
              <a:t>5. NAČELO SLOBODNOG SUDJELOVANJA U JAVNOM ŽIVOTU – </a:t>
            </a:r>
          </a:p>
          <a:p>
            <a:pPr marL="0" indent="0" rtl="0">
              <a:buNone/>
            </a:pPr>
            <a:r>
              <a:rPr lang="hr-HR" dirty="0">
                <a:solidFill>
                  <a:schemeClr val="bg1"/>
                </a:solidFill>
                <a:latin typeface="Bahnschrift Light Condensed" panose="020B0502040204020203" pitchFamily="34" charset="0"/>
              </a:rPr>
              <a:t>djelovanje udruge se temelji na načelu slobodnog sudjelovanja u javnom životu, praćenju, provođenju i vrednovanju javnih politika, kao i u oblikovanju javnog mnijenja te izražavanju svojih stajališta, mišljenja i poduzimanja inicijative o pitanjima od njihova interesa.</a:t>
            </a:r>
          </a:p>
        </p:txBody>
      </p:sp>
      <p:pic>
        <p:nvPicPr>
          <p:cNvPr id="4" name="Picture 2" descr="image">
            <a:extLst>
              <a:ext uri="{FF2B5EF4-FFF2-40B4-BE49-F238E27FC236}">
                <a16:creationId xmlns:a16="http://schemas.microsoft.com/office/drawing/2014/main" id="{B02797D0-63D0-7EF7-1643-F0E2DF7981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7">
            <a:extLst>
              <a:ext uri="{FF2B5EF4-FFF2-40B4-BE49-F238E27FC236}">
                <a16:creationId xmlns:a16="http://schemas.microsoft.com/office/drawing/2014/main" id="{8F252CCE-4E8B-90D2-C4D1-2EACF3064F6C}"/>
              </a:ext>
            </a:extLst>
          </p:cNvPr>
          <p:cNvSpPr>
            <a:spLocks noGrp="1"/>
          </p:cNvSpPr>
          <p:nvPr>
            <p:ph type="ftr" sz="quarter" idx="11"/>
          </p:nvPr>
        </p:nvSpPr>
        <p:spPr/>
        <p:txBody>
          <a:bodyPr/>
          <a:lstStyle/>
          <a:p>
            <a:pPr rtl="0"/>
            <a:r>
              <a:rPr lang="en-US" noProof="0" dirty="0">
                <a:solidFill>
                  <a:schemeClr val="bg1"/>
                </a:solidFill>
              </a:rPr>
              <a:t>www.trokut.eu - ured22</a:t>
            </a:r>
            <a:endParaRPr lang="hr-HR" noProof="0" dirty="0">
              <a:solidFill>
                <a:schemeClr val="bg1"/>
              </a:solidFill>
            </a:endParaRPr>
          </a:p>
        </p:txBody>
      </p:sp>
      <p:pic>
        <p:nvPicPr>
          <p:cNvPr id="5" name="Slika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6460" y="764704"/>
            <a:ext cx="3707904" cy="5561856"/>
          </a:xfrm>
          <a:prstGeom prst="rect">
            <a:avLst/>
          </a:prstGeom>
        </p:spPr>
      </p:pic>
    </p:spTree>
    <p:extLst>
      <p:ext uri="{BB962C8B-B14F-4D97-AF65-F5344CB8AC3E}">
        <p14:creationId xmlns:p14="http://schemas.microsoft.com/office/powerpoint/2010/main" val="200253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B4BAE0-81AD-6920-8263-63AD541B3038}"/>
              </a:ext>
            </a:extLst>
          </p:cNvPr>
          <p:cNvSpPr>
            <a:spLocks noGrp="1"/>
          </p:cNvSpPr>
          <p:nvPr>
            <p:ph type="title"/>
          </p:nvPr>
        </p:nvSpPr>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OSNIVANJE UDRUGE</a:t>
            </a:r>
            <a:endParaRPr lang="hr-HR" b="1" dirty="0">
              <a:effectLst>
                <a:outerShdw blurRad="38100" dist="38100" dir="2700000" algn="tl">
                  <a:srgbClr val="000000">
                    <a:alpha val="43137"/>
                  </a:srgbClr>
                </a:outerShdw>
              </a:effectLst>
              <a:latin typeface="Bahnschrift Light Condensed" panose="020B0502040204020203" pitchFamily="34" charset="0"/>
            </a:endParaRPr>
          </a:p>
        </p:txBody>
      </p:sp>
      <p:sp>
        <p:nvSpPr>
          <p:cNvPr id="3" name="Rezervirano mjesto sadržaja 2">
            <a:extLst>
              <a:ext uri="{FF2B5EF4-FFF2-40B4-BE49-F238E27FC236}">
                <a16:creationId xmlns:a16="http://schemas.microsoft.com/office/drawing/2014/main" id="{86076FA7-85BE-024B-E551-93E093E413BA}"/>
              </a:ext>
            </a:extLst>
          </p:cNvPr>
          <p:cNvSpPr>
            <a:spLocks noGrp="1"/>
          </p:cNvSpPr>
          <p:nvPr>
            <p:ph sz="half" idx="1"/>
          </p:nvPr>
        </p:nvSpPr>
        <p:spPr>
          <a:xfrm>
            <a:off x="837828" y="1628800"/>
            <a:ext cx="11017223" cy="4619600"/>
          </a:xfrm>
        </p:spPr>
        <p:txBody>
          <a:bodyPr>
            <a:normAutofit/>
          </a:bodyPr>
          <a:lstStyle/>
          <a:p>
            <a:pPr marL="0" indent="0">
              <a:buNone/>
            </a:pP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CILJ OSNOVANJA UDRUGE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 provedba programa i projekata od interesa za opće dobro.</a:t>
            </a:r>
            <a:endParaRPr lang="hr-HR" dirty="0">
              <a:solidFill>
                <a:schemeClr val="bg1"/>
              </a:solidFill>
              <a:latin typeface="Bahnschrift Light Condensed" panose="020B0502040204020203" pitchFamily="34" charset="0"/>
            </a:endParaRPr>
          </a:p>
          <a:p>
            <a:pPr marL="0" indent="0">
              <a:buNone/>
            </a:pPr>
            <a:r>
              <a:rPr lang="hr-HR" dirty="0">
                <a:solidFill>
                  <a:schemeClr val="bg1"/>
                </a:solidFill>
                <a:latin typeface="Bahnschrift Light Condensed" panose="020B0502040204020203" pitchFamily="34" charset="0"/>
              </a:rPr>
              <a:t> - Udrugu mogu osnovati najmanje tri osnivača.</a:t>
            </a:r>
          </a:p>
          <a:p>
            <a:pPr marL="0" indent="0">
              <a:buNone/>
            </a:pPr>
            <a:r>
              <a:rPr lang="hr-HR" dirty="0">
                <a:solidFill>
                  <a:schemeClr val="bg1"/>
                </a:solidFill>
                <a:latin typeface="Bahnschrift Light Condensed" panose="020B0502040204020203" pitchFamily="34" charset="0"/>
              </a:rPr>
              <a:t> - Osnivač udruge može biti svaka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poslovno sposobna fizička </a:t>
            </a:r>
            <a:r>
              <a:rPr lang="hr-HR" dirty="0">
                <a:solidFill>
                  <a:schemeClr val="bg1"/>
                </a:solidFill>
                <a:latin typeface="Bahnschrift Light Condensed" panose="020B0502040204020203" pitchFamily="34" charset="0"/>
              </a:rPr>
              <a:t>osoba ako joj nije oduzeta poslovna sposobnost u dijelu sklapanja pravnih poslova i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pravna osoba.</a:t>
            </a:r>
          </a:p>
          <a:p>
            <a:pPr marL="0" indent="0">
              <a:buNone/>
            </a:pPr>
            <a:r>
              <a:rPr lang="hr-HR" dirty="0">
                <a:solidFill>
                  <a:schemeClr val="bg1"/>
                </a:solidFill>
                <a:latin typeface="Bahnschrift Light Condensed" panose="020B0502040204020203" pitchFamily="34" charset="0"/>
              </a:rPr>
              <a:t> -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Uz ovjerenu suglasnost </a:t>
            </a:r>
            <a:r>
              <a:rPr lang="hr-HR" dirty="0">
                <a:solidFill>
                  <a:schemeClr val="bg1"/>
                </a:solidFill>
                <a:latin typeface="Bahnschrift Light Condensed" panose="020B0502040204020203" pitchFamily="34" charset="0"/>
              </a:rPr>
              <a:t>(koju je potrebno dati prije održavanja osnivačke skupštine)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zakonskog zastupnika odnosno skrbnika</a:t>
            </a:r>
            <a:r>
              <a:rPr lang="hr-HR" dirty="0">
                <a:solidFill>
                  <a:schemeClr val="bg1"/>
                </a:solidFill>
                <a:latin typeface="Bahnschrift Light Condensed" panose="020B0502040204020203" pitchFamily="34" charset="0"/>
              </a:rPr>
              <a:t>, osnivač udruge može biti maloljetna osoba s navršenih 14 godina života te punoljetna osoba lišena poslovne sposobnosti u dijelu sklapanja pravnih poslova.</a:t>
            </a:r>
          </a:p>
          <a:p>
            <a:pPr marL="0" indent="0">
              <a:buNone/>
            </a:pPr>
            <a:r>
              <a:rPr lang="hr-HR" dirty="0">
                <a:solidFill>
                  <a:schemeClr val="bg1"/>
                </a:solidFill>
                <a:latin typeface="Bahnschrift Light Condensed" panose="020B0502040204020203" pitchFamily="34" charset="0"/>
              </a:rPr>
              <a:t> - U trenutku osnivanja udruge najmanje jedan osnivač mora biti punoljetna, poslovno sposobna osoba ako joj poslovna sposobnost nije oduzeta u dijelu sklapanja pravnih poslova.</a:t>
            </a:r>
          </a:p>
        </p:txBody>
      </p:sp>
      <p:sp>
        <p:nvSpPr>
          <p:cNvPr id="5" name="Rezervirano mjesto podnožja 4">
            <a:extLst>
              <a:ext uri="{FF2B5EF4-FFF2-40B4-BE49-F238E27FC236}">
                <a16:creationId xmlns:a16="http://schemas.microsoft.com/office/drawing/2014/main" id="{2AD4B537-3442-EB71-6E98-DD4FEB737586}"/>
              </a:ext>
            </a:extLst>
          </p:cNvPr>
          <p:cNvSpPr>
            <a:spLocks noGrp="1"/>
          </p:cNvSpPr>
          <p:nvPr>
            <p:ph type="ftr" sz="quarter" idx="11"/>
          </p:nvPr>
        </p:nvSpPr>
        <p:spPr/>
        <p:txBody>
          <a:bodyPr/>
          <a:lstStyle/>
          <a:p>
            <a:pPr rtl="0"/>
            <a:r>
              <a:rPr lang="en-US" noProof="0" dirty="0">
                <a:solidFill>
                  <a:schemeClr val="bg1"/>
                </a:solidFill>
                <a:effectLst>
                  <a:outerShdw blurRad="38100" dist="38100" dir="2700000" algn="tl">
                    <a:srgbClr val="000000">
                      <a:alpha val="43137"/>
                    </a:srgbClr>
                  </a:outerShdw>
                </a:effectLst>
              </a:rPr>
              <a:t>www.trokut.eu - ured22</a:t>
            </a:r>
            <a:endParaRPr lang="hr-HR"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323AF40B-3380-ED24-B374-32DA2C118F6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138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B4BAE0-81AD-6920-8263-63AD541B3038}"/>
              </a:ext>
            </a:extLst>
          </p:cNvPr>
          <p:cNvSpPr>
            <a:spLocks noGrp="1"/>
          </p:cNvSpPr>
          <p:nvPr>
            <p:ph type="title"/>
          </p:nvPr>
        </p:nvSpPr>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OSNIVANJE UDRUGE</a:t>
            </a:r>
            <a:endParaRPr lang="hr-HR" b="1" dirty="0">
              <a:effectLst>
                <a:outerShdw blurRad="38100" dist="38100" dir="2700000" algn="tl">
                  <a:srgbClr val="000000">
                    <a:alpha val="43137"/>
                  </a:srgbClr>
                </a:outerShdw>
              </a:effectLst>
              <a:latin typeface="Bahnschrift Light Condensed" panose="020B0502040204020203" pitchFamily="34" charset="0"/>
            </a:endParaRPr>
          </a:p>
        </p:txBody>
      </p:sp>
      <p:sp>
        <p:nvSpPr>
          <p:cNvPr id="3" name="Rezervirano mjesto sadržaja 2">
            <a:extLst>
              <a:ext uri="{FF2B5EF4-FFF2-40B4-BE49-F238E27FC236}">
                <a16:creationId xmlns:a16="http://schemas.microsoft.com/office/drawing/2014/main" id="{86076FA7-85BE-024B-E551-93E093E413BA}"/>
              </a:ext>
            </a:extLst>
          </p:cNvPr>
          <p:cNvSpPr>
            <a:spLocks noGrp="1"/>
          </p:cNvSpPr>
          <p:nvPr>
            <p:ph sz="half" idx="1"/>
          </p:nvPr>
        </p:nvSpPr>
        <p:spPr>
          <a:xfrm>
            <a:off x="837828" y="1628800"/>
            <a:ext cx="11017223" cy="4619600"/>
          </a:xfrm>
        </p:spPr>
        <p:txBody>
          <a:bodyPr>
            <a:normAutofit/>
          </a:bodyPr>
          <a:lstStyle/>
          <a:p>
            <a:pPr marL="0" indent="0">
              <a:buNone/>
            </a:pPr>
            <a:r>
              <a:rPr lang="hr-HR" dirty="0">
                <a:solidFill>
                  <a:schemeClr val="bg1"/>
                </a:solidFill>
                <a:latin typeface="Bahnschrift Light Condensed" panose="020B0502040204020203" pitchFamily="34" charset="0"/>
              </a:rPr>
              <a:t>  - Udruga stječe pravnu osobnost danom upisa u </a:t>
            </a:r>
            <a:r>
              <a:rPr lang="hr-HR" b="1" dirty="0">
                <a:solidFill>
                  <a:schemeClr val="bg1"/>
                </a:solidFill>
                <a:latin typeface="Bahnschrift Light Condensed" panose="020B0502040204020203" pitchFamily="34" charset="0"/>
              </a:rPr>
              <a:t>Registar udruga Republike Hrvatske.</a:t>
            </a:r>
          </a:p>
          <a:p>
            <a:pPr marL="0" indent="0">
              <a:buNone/>
            </a:pPr>
            <a:r>
              <a:rPr lang="hr-HR" dirty="0">
                <a:solidFill>
                  <a:schemeClr val="bg1"/>
                </a:solidFill>
                <a:latin typeface="Bahnschrift Light Condensed" panose="020B0502040204020203" pitchFamily="34" charset="0"/>
              </a:rPr>
              <a:t> -Osnivač udruge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ne može </a:t>
            </a:r>
            <a:r>
              <a:rPr lang="hr-HR" dirty="0">
                <a:solidFill>
                  <a:schemeClr val="bg1"/>
                </a:solidFill>
                <a:latin typeface="Bahnschrift Light Condensed" panose="020B0502040204020203" pitchFamily="34" charset="0"/>
              </a:rPr>
              <a:t>biti osoba koja je pravomoćno osuđivana za kaznena djela:</a:t>
            </a:r>
          </a:p>
          <a:p>
            <a:pPr marL="0" indent="0">
              <a:buNone/>
            </a:pPr>
            <a:r>
              <a:rPr lang="hr-HR" dirty="0">
                <a:solidFill>
                  <a:schemeClr val="bg1"/>
                </a:solidFill>
                <a:latin typeface="Bahnschrift Light Condensed" panose="020B0502040204020203" pitchFamily="34" charset="0"/>
              </a:rPr>
              <a:t> - financiranja terorizma, </a:t>
            </a:r>
          </a:p>
          <a:p>
            <a:pPr marL="0" indent="0">
              <a:buNone/>
            </a:pPr>
            <a:r>
              <a:rPr lang="hr-HR" dirty="0">
                <a:solidFill>
                  <a:schemeClr val="bg1"/>
                </a:solidFill>
                <a:latin typeface="Bahnschrift Light Condensed" panose="020B0502040204020203" pitchFamily="34" charset="0"/>
              </a:rPr>
              <a:t> - pranja novca za vrijeme dok su joj uvedene međunarodne mjere ograničavanja raspolaganja s imovinom</a:t>
            </a:r>
          </a:p>
          <a:p>
            <a:pPr marL="0" indent="0">
              <a:buNone/>
            </a:pPr>
            <a:r>
              <a:rPr lang="hr-HR" dirty="0">
                <a:solidFill>
                  <a:schemeClr val="bg1"/>
                </a:solidFill>
                <a:latin typeface="Bahnschrift Light Condensed" panose="020B0502040204020203" pitchFamily="34" charset="0"/>
              </a:rPr>
              <a:t> - ista kaznena djela u drugoj državi</a:t>
            </a:r>
          </a:p>
          <a:p>
            <a:pPr marL="0" indent="0">
              <a:buNone/>
            </a:pPr>
            <a:r>
              <a:rPr lang="hr-HR" dirty="0">
                <a:solidFill>
                  <a:schemeClr val="bg1"/>
                </a:solidFill>
                <a:latin typeface="Bahnschrift Light Condensed" panose="020B0502040204020203" pitchFamily="34" charset="0"/>
              </a:rPr>
              <a:t> - kaznena djela zlostavljanja i iskorištavanja djece, ako se radi o udruzi koja ima u svom radu doticaj s djecom </a:t>
            </a:r>
          </a:p>
        </p:txBody>
      </p:sp>
      <p:sp>
        <p:nvSpPr>
          <p:cNvPr id="5" name="Rezervirano mjesto podnožja 4">
            <a:extLst>
              <a:ext uri="{FF2B5EF4-FFF2-40B4-BE49-F238E27FC236}">
                <a16:creationId xmlns:a16="http://schemas.microsoft.com/office/drawing/2014/main" id="{2AD4B537-3442-EB71-6E98-DD4FEB737586}"/>
              </a:ext>
            </a:extLst>
          </p:cNvPr>
          <p:cNvSpPr>
            <a:spLocks noGrp="1"/>
          </p:cNvSpPr>
          <p:nvPr>
            <p:ph type="ftr" sz="quarter" idx="11"/>
          </p:nvPr>
        </p:nvSpPr>
        <p:spPr/>
        <p:txBody>
          <a:bodyPr/>
          <a:lstStyle/>
          <a:p>
            <a:pPr rtl="0"/>
            <a:r>
              <a:rPr lang="en-US" noProof="0" dirty="0">
                <a:solidFill>
                  <a:schemeClr val="bg1"/>
                </a:solidFill>
                <a:effectLst>
                  <a:outerShdw blurRad="38100" dist="38100" dir="2700000" algn="tl">
                    <a:srgbClr val="000000">
                      <a:alpha val="43137"/>
                    </a:srgbClr>
                  </a:outerShdw>
                </a:effectLst>
              </a:rPr>
              <a:t>www.trokut.eu - ured22</a:t>
            </a:r>
            <a:endParaRPr lang="hr-HR"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323AF40B-3380-ED24-B374-32DA2C118F6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776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65820" y="208360"/>
            <a:ext cx="9144001" cy="1219200"/>
          </a:xfrm>
        </p:spPr>
        <p:txBody>
          <a:bodyPr rtlCol="0"/>
          <a:lstStyle/>
          <a:p>
            <a:r>
              <a:rPr lang="hr-HR" b="1" dirty="0">
                <a:solidFill>
                  <a:srgbClr val="FFC000"/>
                </a:solidFill>
                <a:effectLst>
                  <a:outerShdw blurRad="38100" dist="38100" dir="2700000" algn="tl">
                    <a:srgbClr val="000000">
                      <a:alpha val="43137"/>
                    </a:srgbClr>
                  </a:outerShdw>
                </a:effectLst>
              </a:rPr>
              <a:t> </a:t>
            </a:r>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 Članstvo u udruzi</a:t>
            </a:r>
          </a:p>
        </p:txBody>
      </p:sp>
      <p:sp>
        <p:nvSpPr>
          <p:cNvPr id="4" name="Rezervirano mjesto za sadržaj 3"/>
          <p:cNvSpPr>
            <a:spLocks noGrp="1"/>
          </p:cNvSpPr>
          <p:nvPr>
            <p:ph sz="half" idx="1"/>
          </p:nvPr>
        </p:nvSpPr>
        <p:spPr>
          <a:xfrm>
            <a:off x="904156" y="1704380"/>
            <a:ext cx="9582744" cy="4419600"/>
          </a:xfrm>
        </p:spPr>
        <p:txBody>
          <a:bodyPr rtlCol="0"/>
          <a:lstStyle/>
          <a:p>
            <a:pPr rtl="0"/>
            <a:r>
              <a:rPr lang="hr-HR" dirty="0">
                <a:solidFill>
                  <a:schemeClr val="bg1"/>
                </a:solidFill>
                <a:latin typeface="Bahnschrift Light Condensed" panose="020B0502040204020203" pitchFamily="34" charset="0"/>
              </a:rPr>
              <a:t>Član udruge može biti svaka fizička i pravna osoba, sukladno zakonu i statutu.</a:t>
            </a:r>
          </a:p>
          <a:p>
            <a:pPr rtl="0"/>
            <a:r>
              <a:rPr lang="hr-HR" dirty="0">
                <a:solidFill>
                  <a:schemeClr val="bg1"/>
                </a:solidFill>
                <a:latin typeface="Bahnschrift Light Condensed" panose="020B0502040204020203" pitchFamily="34" charset="0"/>
              </a:rPr>
              <a:t>Za osobu mlađu od 14 godina za učlanjivanje zakonski zastupnik ili skrbnik treba dati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pisanu izjavu</a:t>
            </a:r>
            <a:r>
              <a:rPr lang="hr-HR" dirty="0">
                <a:solidFill>
                  <a:schemeClr val="bg1"/>
                </a:solidFill>
                <a:latin typeface="Bahnschrift Light Condensed" panose="020B0502040204020203" pitchFamily="34" charset="0"/>
              </a:rPr>
              <a:t>, a za maloljetnu osobu s navršenih 14 godina zakonski zastupnik ili skrbnik daje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pisanu suglasnost</a:t>
            </a:r>
            <a:r>
              <a:rPr lang="hr-HR" dirty="0">
                <a:solidFill>
                  <a:schemeClr val="bg1"/>
                </a:solidFill>
                <a:latin typeface="Bahnschrift Light Condensed" panose="020B0502040204020203" pitchFamily="34" charset="0"/>
              </a:rPr>
              <a:t>.</a:t>
            </a:r>
          </a:p>
          <a:p>
            <a:pPr rtl="0"/>
            <a:r>
              <a:rPr lang="hr-HR" dirty="0">
                <a:solidFill>
                  <a:schemeClr val="bg1"/>
                </a:solidFill>
                <a:latin typeface="Bahnschrift Light Condensed" panose="020B0502040204020203" pitchFamily="34" charset="0"/>
              </a:rPr>
              <a:t>Udruga je dužna voditi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popis svojih članova </a:t>
            </a:r>
            <a:r>
              <a:rPr lang="hr-HR" dirty="0">
                <a:solidFill>
                  <a:schemeClr val="bg1"/>
                </a:solidFill>
                <a:latin typeface="Bahnschrift Light Condensed" panose="020B0502040204020203" pitchFamily="34" charset="0"/>
              </a:rPr>
              <a:t>koji treba sadržavati minimalno podatke o imenu, prezimenu člana, </a:t>
            </a:r>
            <a:r>
              <a:rPr lang="hr-HR" dirty="0" err="1">
                <a:solidFill>
                  <a:schemeClr val="bg1"/>
                </a:solidFill>
                <a:latin typeface="Bahnschrift Light Condensed" panose="020B0502040204020203" pitchFamily="34" charset="0"/>
              </a:rPr>
              <a:t>oib</a:t>
            </a:r>
            <a:r>
              <a:rPr lang="hr-HR" dirty="0">
                <a:solidFill>
                  <a:schemeClr val="bg1"/>
                </a:solidFill>
                <a:latin typeface="Bahnschrift Light Condensed" panose="020B0502040204020203" pitchFamily="34" charset="0"/>
              </a:rPr>
              <a:t>, datum rođenja i datum pristupanja udruzi koji treba biti dostupan na uvid svim članovima i nadležnim tijelima, na njihov zahtjev.</a:t>
            </a:r>
          </a:p>
        </p:txBody>
      </p:sp>
      <p:sp>
        <p:nvSpPr>
          <p:cNvPr id="11" name="Rezervirano mjesto podnožja 10">
            <a:extLst>
              <a:ext uri="{FF2B5EF4-FFF2-40B4-BE49-F238E27FC236}">
                <a16:creationId xmlns:a16="http://schemas.microsoft.com/office/drawing/2014/main" id="{826FAB67-CE62-8CCC-BA6A-7DE957CE843A}"/>
              </a:ext>
            </a:extLst>
          </p:cNvPr>
          <p:cNvSpPr>
            <a:spLocks noGrp="1"/>
          </p:cNvSpPr>
          <p:nvPr>
            <p:ph type="ftr" sz="quarter" idx="11"/>
          </p:nvPr>
        </p:nvSpPr>
        <p:spPr/>
        <p:txBody>
          <a:bodyPr/>
          <a:lstStyle/>
          <a:p>
            <a:pPr rtl="0"/>
            <a:r>
              <a:rPr lang="en-US" noProof="0" dirty="0">
                <a:solidFill>
                  <a:schemeClr val="bg1"/>
                </a:solidFill>
                <a:effectLst>
                  <a:outerShdw blurRad="38100" dist="38100" dir="2700000" algn="tl">
                    <a:srgbClr val="000000">
                      <a:alpha val="43137"/>
                    </a:srgbClr>
                  </a:outerShdw>
                </a:effectLst>
              </a:rPr>
              <a:t>www.trokut.eu - ured22</a:t>
            </a:r>
            <a:endParaRPr lang="hr-HR" noProof="0" dirty="0">
              <a:solidFill>
                <a:schemeClr val="bg1"/>
              </a:solidFill>
              <a:effectLst>
                <a:outerShdw blurRad="38100" dist="38100" dir="2700000" algn="tl">
                  <a:srgbClr val="000000">
                    <a:alpha val="43137"/>
                  </a:srgbClr>
                </a:outerShdw>
              </a:effectLst>
            </a:endParaRPr>
          </a:p>
        </p:txBody>
      </p:sp>
      <p:pic>
        <p:nvPicPr>
          <p:cNvPr id="12"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21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260648"/>
            <a:ext cx="9144001" cy="1219200"/>
          </a:xfrm>
        </p:spPr>
        <p:txBody>
          <a:bodyPr/>
          <a:lstStyle/>
          <a:p>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Reguliranje udruge</a:t>
            </a:r>
            <a:b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b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STATUT UDRUGE</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837828" y="1828800"/>
            <a:ext cx="10441159" cy="4419600"/>
          </a:xfrm>
        </p:spPr>
        <p:txBody>
          <a:bodyPr>
            <a:normAutofit fontScale="92500" lnSpcReduction="20000"/>
          </a:bodyPr>
          <a:lstStyle/>
          <a:p>
            <a:r>
              <a:rPr lang="hr-HR" dirty="0">
                <a:solidFill>
                  <a:schemeClr val="bg1"/>
                </a:solidFill>
                <a:latin typeface="Bahnschrift Light Condensed" panose="020B0502040204020203" pitchFamily="34" charset="0"/>
              </a:rPr>
              <a:t>Udruga ima Statut.</a:t>
            </a:r>
          </a:p>
          <a:p>
            <a:pPr marL="0" indent="0">
              <a:buNone/>
            </a:pPr>
            <a:r>
              <a:rPr lang="hr-HR" dirty="0">
                <a:solidFill>
                  <a:schemeClr val="bg1"/>
                </a:solidFill>
                <a:latin typeface="Bahnschrift Light Condensed" panose="020B0502040204020203" pitchFamily="34" charset="0"/>
              </a:rPr>
              <a:t> - Statut je temeljni, opći akt udruge koji donosi skupština udruge, a mora sadržavati:</a:t>
            </a:r>
          </a:p>
          <a:p>
            <a:pPr marL="0" indent="0">
              <a:buNone/>
            </a:pPr>
            <a:r>
              <a:rPr lang="hr-HR" dirty="0">
                <a:solidFill>
                  <a:schemeClr val="bg1"/>
                </a:solidFill>
                <a:latin typeface="Bahnschrift Light Condensed" panose="020B0502040204020203" pitchFamily="34" charset="0"/>
              </a:rPr>
              <a:t> - naziv, sjedište, zastupanje, područja djelovanja, ciljeve, djelatnosti kojima se ostvaraju ciljevi, popis </a:t>
            </a:r>
            <a:r>
              <a:rPr lang="hr-HR" dirty="0" err="1">
                <a:solidFill>
                  <a:schemeClr val="bg1"/>
                </a:solidFill>
                <a:latin typeface="Bahnschrift Light Condensed" panose="020B0502040204020203" pitchFamily="34" charset="0"/>
              </a:rPr>
              <a:t>gosp.djel.ako</a:t>
            </a:r>
            <a:r>
              <a:rPr lang="hr-HR" dirty="0">
                <a:solidFill>
                  <a:schemeClr val="bg1"/>
                </a:solidFill>
                <a:latin typeface="Bahnschrift Light Condensed" panose="020B0502040204020203" pitchFamily="34" charset="0"/>
              </a:rPr>
              <a:t> ih obavlja, način osiguravanja javnosti djelovanja, uvjete i načine učlanjivanja, prava, obveze, odgovornosti te stegovne odgovornosti članova i način vođenja popisa članova, tijela udruge i njihov sastav, izbor, opoziv, ovlasti, način odlučivanja, trajanje mandata te načine sazivanja Skupštine u slučaju isteka mandata, izbor i opoziv likvidatora, prestanku postojanja, imovini, načinu stjecanja i raspolaganja imovinom, postupaka s imovinom u slučaju prestanka udruge, način rješavanja sporova i sukoba interesa unutar udruge.</a:t>
            </a:r>
          </a:p>
          <a:p>
            <a:pPr marL="0" indent="0">
              <a:buNone/>
            </a:pPr>
            <a:r>
              <a:rPr lang="hr-HR" dirty="0">
                <a:solidFill>
                  <a:schemeClr val="bg1"/>
                </a:solidFill>
                <a:latin typeface="Bahnschrift Light Condensed" panose="020B0502040204020203" pitchFamily="34" charset="0"/>
              </a:rPr>
              <a:t>Statut udruge može sadržavati i odredbe o: teritorijalnom djelovanju udruge, znaku udruge i njegovu izgledu te drugim pitanjima koja su od značaja za udrugu.</a:t>
            </a:r>
          </a:p>
          <a:p>
            <a:pPr marL="0" indent="0">
              <a:buNone/>
            </a:pPr>
            <a:r>
              <a:rPr lang="hr-HR" dirty="0">
                <a:solidFill>
                  <a:schemeClr val="bg1"/>
                </a:solidFill>
                <a:latin typeface="Bahnschrift Light Condensed" panose="020B0502040204020203" pitchFamily="34" charset="0"/>
              </a:rPr>
              <a:t> - Ukoliko donosi bilo koji drugi akt on mora biti u skladu sa Statutom. </a:t>
            </a:r>
          </a:p>
          <a:p>
            <a:pPr marL="0" indent="0">
              <a:buNone/>
            </a:pPr>
            <a:r>
              <a:rPr lang="hr-HR" dirty="0">
                <a:solidFill>
                  <a:schemeClr val="bg1"/>
                </a:solidFill>
                <a:latin typeface="Bahnschrift Light Condensed" panose="020B0502040204020203" pitchFamily="34" charset="0"/>
              </a:rPr>
              <a:t> - Naziv udruge mora biti na hrvatskom jeziku i latiničnom pismu, a može sadržavati pojedine riječi na stranom jeziku ili na mrtvom jeziku.</a:t>
            </a: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noProof="0" dirty="0">
                <a:solidFill>
                  <a:schemeClr val="bg1"/>
                </a:solidFill>
                <a:effectLst>
                  <a:outerShdw blurRad="38100" dist="38100" dir="2700000" algn="tl">
                    <a:srgbClr val="000000">
                      <a:alpha val="43137"/>
                    </a:srgbClr>
                  </a:outerShdw>
                </a:effectLst>
              </a:rPr>
              <a:t>www.trokut.eu - ured22</a:t>
            </a:r>
            <a:endParaRPr lang="hr-HR" noProof="0" dirty="0">
              <a:solidFill>
                <a:schemeClr val="bg1"/>
              </a:solidFill>
              <a:effectLst>
                <a:outerShdw blurRad="38100" dist="38100" dir="2700000" algn="tl">
                  <a:srgbClr val="000000">
                    <a:alpha val="43137"/>
                  </a:srgbClr>
                </a:outerShdw>
              </a:effectLst>
            </a:endParaRPr>
          </a:p>
        </p:txBody>
      </p:sp>
      <p:pic>
        <p:nvPicPr>
          <p:cNvPr id="9"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957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ski valovi 16 x 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20119_TF02901025" id="{3A47AC9C-AEE1-469D-A69D-E818BAD369E8}" vid="{F0E3919A-F448-4602-B331-480A183AC4F0}"/>
    </a:ext>
  </a:extLst>
</a:theme>
</file>

<file path=ppt/theme/theme2.xml><?xml version="1.0" encoding="utf-8"?>
<a:theme xmlns:a="http://schemas.openxmlformats.org/drawingml/2006/main" name="Tema sustava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sustava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2.xml><?xml version="1.0" encoding="utf-8"?>
<ds:datastoreItem xmlns:ds="http://schemas.openxmlformats.org/officeDocument/2006/customXml" ds:itemID="{045C5BB1-9D2C-412A-AE6C-0FC75190A4CE}">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www.w3.org/XML/1998/namespace"/>
    <ds:schemaRef ds:uri="a4f35948-e619-41b3-aa29-22878b09cfd2"/>
    <ds:schemaRef ds:uri="40262f94-9f35-4ac3-9a90-690165a166b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4085</TotalTime>
  <Words>5519</Words>
  <Application>Microsoft Office PowerPoint</Application>
  <PresentationFormat>Custom</PresentationFormat>
  <Paragraphs>366</Paragraphs>
  <Slides>47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Bahnschrift Light Condensed</vt:lpstr>
      <vt:lpstr>Bahnschrift Light SemiCondensed</vt:lpstr>
      <vt:lpstr>Century Gothic</vt:lpstr>
      <vt:lpstr>Oceanski valovi 16 x 9</vt:lpstr>
      <vt:lpstr>UDRUGE</vt:lpstr>
      <vt:lpstr>Sadržaj predavanja</vt:lpstr>
      <vt:lpstr>Reguliranje udruge Što je udruga</vt:lpstr>
      <vt:lpstr>Reguliranje udruge Načela djelovanja udruga</vt:lpstr>
      <vt:lpstr>Reguliranje udruge Načela djelovanja udruga</vt:lpstr>
      <vt:lpstr>Reguliranje udruge OSNIVANJE UDRUGE</vt:lpstr>
      <vt:lpstr>Reguliranje udruge OSNIVANJE UDRUGE</vt:lpstr>
      <vt:lpstr> Reguliranje udruge  Članstvo u udruzi</vt:lpstr>
      <vt:lpstr>Reguliranje udruge STATUT UDRUGE</vt:lpstr>
      <vt:lpstr>Reguliranje udruge SKUPŠTINA UDRUGE I REGISTRACIJA </vt:lpstr>
      <vt:lpstr>Reguliranje udruge SKUPŠTINA UDRUGE I REGISTRACIJA </vt:lpstr>
      <vt:lpstr>Reguliranje udruge IMOVINA I FINANCIRANJE</vt:lpstr>
      <vt:lpstr>Reguliranje udruge IMOVINA I FINANCIRANJE</vt:lpstr>
      <vt:lpstr>Reguliranje udruge IMOVINA I FINANCIRANJE</vt:lpstr>
      <vt:lpstr>Reguliranje udruge NADZOR </vt:lpstr>
      <vt:lpstr>Računovodstvo udruga Financijsko poslovanje udruge</vt:lpstr>
      <vt:lpstr>Računovodstvo udruga Financijsko poslovanje udruge</vt:lpstr>
      <vt:lpstr>Računovodstvo udruga Financijsko poslovanje udruge</vt:lpstr>
      <vt:lpstr>Računovodstvo udruga Financijsko poslovanje udruge</vt:lpstr>
      <vt:lpstr>Računovodstvo udruga  Financijsko poslovanje udruge</vt:lpstr>
      <vt:lpstr>Računovodstvo udruga Financijsko poslovanje udruge</vt:lpstr>
      <vt:lpstr>Računovodstvo udruga Financijsko poslovanje udruge</vt:lpstr>
      <vt:lpstr>Računovodstvo udruga Financijsko poslovanje udruge</vt:lpstr>
      <vt:lpstr>Računovodstvo udruga Financijsko poslovanje udruge – porez na dohodak</vt:lpstr>
      <vt:lpstr>Računovodstvo udruga Financijsko poslovanje udruge – porez na dohodak</vt:lpstr>
      <vt:lpstr>Računovodstvo udruga Financijsko poslovanje udruge – porez na dohodak</vt:lpstr>
      <vt:lpstr>Računovodstvo udruga Financijsko poslovanje udruge – porez na dohodak</vt:lpstr>
      <vt:lpstr>Računovodstvo udruga Financijsko poslovanje udruge – porez na dohodak</vt:lpstr>
      <vt:lpstr>Računovodstvo udruga Financijsko poslovanje udruge – porez na dohodak</vt:lpstr>
      <vt:lpstr>Računovodstvo udruga Financijsko poslovanje udruge – porez na dohodak</vt:lpstr>
      <vt:lpstr>Računovodstvo udruga Financijsko poslovanje udruge – porez na dohodak</vt:lpstr>
      <vt:lpstr>Računovodstvo udruga AUTORSKI HONORAR/AUTORSKI HONORAR UMJETNIKA</vt:lpstr>
      <vt:lpstr>Računovodstvo udruga AUTORSKI HONORAR/AUTORSKI HONORAR UMJETNIKA</vt:lpstr>
      <vt:lpstr>Računovodstvo udruga Jednostavno knjigovodstvo udruga</vt:lpstr>
      <vt:lpstr>Računovodstvo udruga Jednostavno knjigovodstvo udruga</vt:lpstr>
      <vt:lpstr>Računovodstvo udruga Jednostavno knjigovodstvo udruga</vt:lpstr>
      <vt:lpstr>Računovodstvo udruga Jednostavno knjigovodstvo udruga</vt:lpstr>
      <vt:lpstr>Računovodstvo udruga Dvojno knjigovodstvo udruga Temeljne razlike računovodstva neprofitnih organizacija koje primjenjuju dvostavno knjigovodstvo i poduzetničkog računovodstva </vt:lpstr>
      <vt:lpstr>Računovodstvo udruga Dvojno knjigovodstvo udruga Temeljne razlike računovodstva neprofitnih organizacija koje primjenjuju dvostavno knjigovodstvo i poduzetničkog računovodstva </vt:lpstr>
      <vt:lpstr>Računovodstvo udruga DONACIJE NEPROFITNIM ORGANIZACIJAMA IZ PRORAČUNA I SPONZORSTVO </vt:lpstr>
      <vt:lpstr>Računovodstvo udruga DONACIJE NEPROFITNIM ORGANIZACIJAMA IZ PRORAČUNA I SPONZORSTVO </vt:lpstr>
      <vt:lpstr>Zakonske obveze udruga </vt:lpstr>
      <vt:lpstr>Zakonske obveze udruga Planiranje, samo-provjera i revizija </vt:lpstr>
      <vt:lpstr>Zakonske obveze udruga Planiranje, samo-provjera i revizija za neprofitne organizacije koje obvezno vode dvostavno knjigovodstvo </vt:lpstr>
      <vt:lpstr>Zakonske obveze udruga Planiranje, samo-provjera i revizija za neprofitne organizacije koje po sili zakona vode dvostavno knjigovodstvo </vt:lpstr>
      <vt:lpstr>Zakonske obveze udruga Planiranje, samo-provjera i revizija za neprofitne organizacije koje po sili zakona vode dvostavno knjigovodstvo </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PAUŠALNI OBRT</dc:title>
  <dc:creator>microsoft@trokut.eu</dc:creator>
  <cp:lastModifiedBy>Inkubator za nove tehnologije Trokut Šibenik d.o.o.</cp:lastModifiedBy>
  <cp:revision>128</cp:revision>
  <dcterms:created xsi:type="dcterms:W3CDTF">2023-01-11T10:02:04Z</dcterms:created>
  <dcterms:modified xsi:type="dcterms:W3CDTF">2025-02-20T13:57:26Z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